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3"/>
  </p:notesMasterIdLst>
  <p:sldIdLst>
    <p:sldId id="257" r:id="rId5"/>
    <p:sldId id="315" r:id="rId6"/>
    <p:sldId id="307" r:id="rId7"/>
    <p:sldId id="300" r:id="rId8"/>
    <p:sldId id="306" r:id="rId9"/>
    <p:sldId id="309" r:id="rId10"/>
    <p:sldId id="316" r:id="rId11"/>
    <p:sldId id="317" r:id="rId12"/>
    <p:sldId id="310" r:id="rId13"/>
    <p:sldId id="311" r:id="rId14"/>
    <p:sldId id="308" r:id="rId15"/>
    <p:sldId id="312" r:id="rId16"/>
    <p:sldId id="313" r:id="rId17"/>
    <p:sldId id="314" r:id="rId18"/>
    <p:sldId id="319" r:id="rId19"/>
    <p:sldId id="299" r:id="rId20"/>
    <p:sldId id="298" r:id="rId21"/>
    <p:sldId id="318"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8DAA"/>
    <a:srgbClr val="F27948"/>
    <a:srgbClr val="8FC3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8B9D49-D23B-F449-82DB-7B929842CE1D}" v="9" dt="2024-08-06T20:37:23.8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08" autoAdjust="0"/>
    <p:restoredTop sz="94694"/>
  </p:normalViewPr>
  <p:slideViewPr>
    <p:cSldViewPr snapToGrid="0">
      <p:cViewPr varScale="1">
        <p:scale>
          <a:sx n="121" d="100"/>
          <a:sy n="121" d="100"/>
        </p:scale>
        <p:origin x="223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4819FF-3C20-41AD-8F1E-465240B276BD}" type="doc">
      <dgm:prSet loTypeId="urn:microsoft.com/office/officeart/2005/8/layout/bProcess4" loCatId="process" qsTypeId="urn:microsoft.com/office/officeart/2005/8/quickstyle/simple5" qsCatId="simple" csTypeId="urn:microsoft.com/office/officeart/2005/8/colors/accent1_2" csCatId="accent1" phldr="1"/>
      <dgm:spPr/>
      <dgm:t>
        <a:bodyPr/>
        <a:lstStyle/>
        <a:p>
          <a:endParaRPr lang="en-US"/>
        </a:p>
      </dgm:t>
    </dgm:pt>
    <dgm:pt modelId="{D757DFDB-B78F-4298-B4EE-FA40C0A50CE0}">
      <dgm:prSet phldrT="[Text]" custT="1"/>
      <dgm:spPr>
        <a:solidFill>
          <a:schemeClr val="accent5">
            <a:lumMod val="75000"/>
          </a:schemeClr>
        </a:solidFill>
      </dgm:spPr>
      <dgm:t>
        <a:bodyPr/>
        <a:lstStyle/>
        <a:p>
          <a:pPr algn="l"/>
          <a:r>
            <a:rPr lang="en-US" sz="1200"/>
            <a:t>Agency hires a Lead Construction Manager (LCM) to guide lead remediation/abatement process.</a:t>
          </a:r>
        </a:p>
      </dgm:t>
    </dgm:pt>
    <dgm:pt modelId="{1D1644B8-A013-47BD-B5F7-93CB66C06154}" type="parTrans" cxnId="{1E7670E3-C90C-4CCC-8E32-B86FDD10710F}">
      <dgm:prSet/>
      <dgm:spPr/>
      <dgm:t>
        <a:bodyPr/>
        <a:lstStyle/>
        <a:p>
          <a:endParaRPr lang="en-US"/>
        </a:p>
      </dgm:t>
    </dgm:pt>
    <dgm:pt modelId="{2DC73D71-F42B-4EF8-B59F-A2E080F097E5}" type="sibTrans" cxnId="{1E7670E3-C90C-4CCC-8E32-B86FDD10710F}">
      <dgm:prSet/>
      <dgm:spPr/>
      <dgm:t>
        <a:bodyPr/>
        <a:lstStyle/>
        <a:p>
          <a:endParaRPr lang="en-US"/>
        </a:p>
      </dgm:t>
    </dgm:pt>
    <dgm:pt modelId="{46277F8B-72E0-417E-A913-E5EDB6F1A883}">
      <dgm:prSet phldrT="[Text]" custT="1"/>
      <dgm:spPr>
        <a:solidFill>
          <a:schemeClr val="accent5">
            <a:lumMod val="75000"/>
          </a:schemeClr>
        </a:solidFill>
      </dgm:spPr>
      <dgm:t>
        <a:bodyPr/>
        <a:lstStyle/>
        <a:p>
          <a:pPr algn="l"/>
          <a:r>
            <a:rPr lang="en-US" sz="1200"/>
            <a:t>Lead Construction Manager begins process by scheduling a Lead Risk Assessment. Evaluators are chosen from pool of Evaluators provided by Isles.  LCM coorindinates LIRA with resident, LCM and Lead Evaluator.</a:t>
          </a:r>
        </a:p>
      </dgm:t>
    </dgm:pt>
    <dgm:pt modelId="{B7D1D0A2-AC29-4A0B-9F76-B52AA99272BF}" type="parTrans" cxnId="{F7F5847C-AAB9-47EC-B1C4-FBFF57623DEB}">
      <dgm:prSet/>
      <dgm:spPr/>
      <dgm:t>
        <a:bodyPr/>
        <a:lstStyle/>
        <a:p>
          <a:endParaRPr lang="en-US"/>
        </a:p>
      </dgm:t>
    </dgm:pt>
    <dgm:pt modelId="{8C239D26-FAB5-440B-86FA-B25E06C93534}" type="sibTrans" cxnId="{F7F5847C-AAB9-47EC-B1C4-FBFF57623DEB}">
      <dgm:prSet/>
      <dgm:spPr/>
      <dgm:t>
        <a:bodyPr/>
        <a:lstStyle/>
        <a:p>
          <a:endParaRPr lang="en-US"/>
        </a:p>
      </dgm:t>
    </dgm:pt>
    <dgm:pt modelId="{B51E89BF-A998-45CA-A709-BF1F81C1BA9F}">
      <dgm:prSet phldrT="[Text]" custT="1"/>
      <dgm:spPr>
        <a:solidFill>
          <a:srgbClr val="0070C0"/>
        </a:solidFill>
      </dgm:spPr>
      <dgm:t>
        <a:bodyPr/>
        <a:lstStyle/>
        <a:p>
          <a:pPr algn="l"/>
          <a:r>
            <a:rPr lang="en-US" sz="1200"/>
            <a:t>The Lead Inspection/Risk Assessment will be provided in a standardized report form that will be returned to LCM within specified time. Cost of LIRA is paid by Isles.</a:t>
          </a:r>
        </a:p>
      </dgm:t>
    </dgm:pt>
    <dgm:pt modelId="{DA4EA1AD-7DB3-4248-93C4-7B092832F714}" type="parTrans" cxnId="{02690A67-9DEE-40D4-B264-C77E83CD63C1}">
      <dgm:prSet/>
      <dgm:spPr/>
      <dgm:t>
        <a:bodyPr/>
        <a:lstStyle/>
        <a:p>
          <a:endParaRPr lang="en-US"/>
        </a:p>
      </dgm:t>
    </dgm:pt>
    <dgm:pt modelId="{2B6EBDDF-C5E1-45A7-8C5D-2A2A03D584AA}" type="sibTrans" cxnId="{02690A67-9DEE-40D4-B264-C77E83CD63C1}">
      <dgm:prSet/>
      <dgm:spPr/>
      <dgm:t>
        <a:bodyPr/>
        <a:lstStyle/>
        <a:p>
          <a:endParaRPr lang="en-US"/>
        </a:p>
      </dgm:t>
    </dgm:pt>
    <dgm:pt modelId="{5FD9CC92-02E9-4A94-BDDD-E03DF57A9E04}">
      <dgm:prSet phldrT="[Text]" custT="1"/>
      <dgm:spPr>
        <a:solidFill>
          <a:schemeClr val="accent5">
            <a:lumMod val="75000"/>
          </a:schemeClr>
        </a:solidFill>
      </dgm:spPr>
      <dgm:t>
        <a:bodyPr/>
        <a:lstStyle/>
        <a:p>
          <a:pPr algn="l"/>
          <a:r>
            <a:rPr lang="en-US" sz="1200"/>
            <a:t>LCM attends Risk Assessment and does walkthrough of unit with Lead Risk Assessor. Takes notes and pictures of the unit that will assist with creating Scope of Work.</a:t>
          </a:r>
        </a:p>
      </dgm:t>
    </dgm:pt>
    <dgm:pt modelId="{937F7E1F-8104-4E3B-8C9A-A76CA3E19B17}" type="parTrans" cxnId="{3D1D8E0D-CBC1-437B-B61D-B72802B89A6F}">
      <dgm:prSet/>
      <dgm:spPr/>
      <dgm:t>
        <a:bodyPr/>
        <a:lstStyle/>
        <a:p>
          <a:endParaRPr lang="en-US"/>
        </a:p>
      </dgm:t>
    </dgm:pt>
    <dgm:pt modelId="{4FFECE2A-0072-4FFE-94D1-84D1B9D54425}" type="sibTrans" cxnId="{3D1D8E0D-CBC1-437B-B61D-B72802B89A6F}">
      <dgm:prSet/>
      <dgm:spPr/>
      <dgm:t>
        <a:bodyPr/>
        <a:lstStyle/>
        <a:p>
          <a:endParaRPr lang="en-US"/>
        </a:p>
      </dgm:t>
    </dgm:pt>
    <dgm:pt modelId="{5FF71AAF-A3A2-46DE-B1E1-15F10D9EDA5D}">
      <dgm:prSet phldrT="[Text]" custT="1"/>
      <dgm:spPr>
        <a:solidFill>
          <a:schemeClr val="accent5">
            <a:lumMod val="75000"/>
          </a:schemeClr>
        </a:solidFill>
      </dgm:spPr>
      <dgm:t>
        <a:bodyPr/>
        <a:lstStyle/>
        <a:p>
          <a:pPr algn="l"/>
          <a:r>
            <a:rPr lang="en-US" sz="1200"/>
            <a:t>LCM receives LIRA and creates Scope of Work with with all lead hazards listed. LCM adds ancillary health and safety/causative factors for lead measures. </a:t>
          </a:r>
        </a:p>
      </dgm:t>
    </dgm:pt>
    <dgm:pt modelId="{67CC8C95-5487-48D3-832E-27FD22D28756}" type="parTrans" cxnId="{DADA1B9F-7C02-4A95-A085-68E465DED199}">
      <dgm:prSet/>
      <dgm:spPr/>
      <dgm:t>
        <a:bodyPr/>
        <a:lstStyle/>
        <a:p>
          <a:endParaRPr lang="en-US"/>
        </a:p>
      </dgm:t>
    </dgm:pt>
    <dgm:pt modelId="{E90E8F54-BE57-42FF-8178-C7AC0CB8035B}" type="sibTrans" cxnId="{DADA1B9F-7C02-4A95-A085-68E465DED199}">
      <dgm:prSet/>
      <dgm:spPr/>
      <dgm:t>
        <a:bodyPr/>
        <a:lstStyle/>
        <a:p>
          <a:endParaRPr lang="en-US"/>
        </a:p>
      </dgm:t>
    </dgm:pt>
    <dgm:pt modelId="{7A747A16-9C7C-4922-B9B1-30262B559D88}">
      <dgm:prSet phldrT="[Text]" custT="1"/>
      <dgm:spPr>
        <a:solidFill>
          <a:schemeClr val="accent5">
            <a:lumMod val="75000"/>
          </a:schemeClr>
        </a:solidFill>
      </dgm:spPr>
      <dgm:t>
        <a:bodyPr/>
        <a:lstStyle/>
        <a:p>
          <a:pPr algn="l"/>
          <a:r>
            <a:rPr lang="en-US" sz="1200"/>
            <a:t>LCM coordinates with Contractor as job nears completion, schedules the Clearance examination with Lead Evaluation firm at least 1 hour after final cleaning.</a:t>
          </a:r>
        </a:p>
      </dgm:t>
    </dgm:pt>
    <dgm:pt modelId="{4EEA0600-3314-4DA8-A84B-A43AB23D79E6}" type="parTrans" cxnId="{5FD15165-A0D5-4E96-AD83-3816FCA0200B}">
      <dgm:prSet/>
      <dgm:spPr/>
      <dgm:t>
        <a:bodyPr/>
        <a:lstStyle/>
        <a:p>
          <a:endParaRPr lang="en-US"/>
        </a:p>
      </dgm:t>
    </dgm:pt>
    <dgm:pt modelId="{2904B6D4-CA9A-44AD-B8AC-9B8440FECB0D}" type="sibTrans" cxnId="{5FD15165-A0D5-4E96-AD83-3816FCA0200B}">
      <dgm:prSet/>
      <dgm:spPr/>
      <dgm:t>
        <a:bodyPr/>
        <a:lstStyle/>
        <a:p>
          <a:endParaRPr lang="en-US"/>
        </a:p>
      </dgm:t>
    </dgm:pt>
    <dgm:pt modelId="{4B29BE86-4FEB-4619-BA2F-C2B39745329E}">
      <dgm:prSet custT="1">
        <dgm:style>
          <a:lnRef idx="2">
            <a:schemeClr val="accent2"/>
          </a:lnRef>
          <a:fillRef idx="1">
            <a:schemeClr val="lt1"/>
          </a:fillRef>
          <a:effectRef idx="0">
            <a:schemeClr val="accent2"/>
          </a:effectRef>
          <a:fontRef idx="minor">
            <a:schemeClr val="dk1"/>
          </a:fontRef>
        </dgm:style>
      </dgm:prSet>
      <dgm:spPr>
        <a:solidFill>
          <a:schemeClr val="accent6">
            <a:lumMod val="60000"/>
            <a:lumOff val="40000"/>
          </a:schemeClr>
        </a:solidFill>
      </dgm:spPr>
      <dgm:t>
        <a:bodyPr/>
        <a:lstStyle/>
        <a:p>
          <a:pPr algn="l"/>
          <a:r>
            <a:rPr lang="en-US" sz="1200" i="1"/>
            <a:t>If unit fails Clearance,     LCM schedules additional cleaning and new clearance. Contractors are responsble for clearance costs after 2nd clearance.</a:t>
          </a:r>
        </a:p>
      </dgm:t>
    </dgm:pt>
    <dgm:pt modelId="{56A9CD26-B806-4BDB-AD77-AA37AC105541}" type="parTrans" cxnId="{9529BAEE-9422-42E7-A36E-69E57C676658}">
      <dgm:prSet/>
      <dgm:spPr/>
      <dgm:t>
        <a:bodyPr/>
        <a:lstStyle/>
        <a:p>
          <a:endParaRPr lang="en-US"/>
        </a:p>
      </dgm:t>
    </dgm:pt>
    <dgm:pt modelId="{0401B8A9-7EB0-49E8-A46B-FE8F459504E5}" type="sibTrans" cxnId="{9529BAEE-9422-42E7-A36E-69E57C676658}">
      <dgm:prSet/>
      <dgm:spPr/>
      <dgm:t>
        <a:bodyPr/>
        <a:lstStyle/>
        <a:p>
          <a:endParaRPr lang="en-US"/>
        </a:p>
      </dgm:t>
    </dgm:pt>
    <dgm:pt modelId="{702C7E9B-646E-4470-857F-9512FC2F02D9}">
      <dgm:prSet custT="1"/>
      <dgm:spPr>
        <a:solidFill>
          <a:schemeClr val="accent5">
            <a:lumMod val="75000"/>
          </a:schemeClr>
        </a:solidFill>
      </dgm:spPr>
      <dgm:t>
        <a:bodyPr/>
        <a:lstStyle/>
        <a:p>
          <a:pPr algn="l"/>
          <a:r>
            <a:rPr lang="en-US" sz="1200"/>
            <a:t>Once unit  is cleared , clearance report is added to Field file and returned to office staff.</a:t>
          </a:r>
        </a:p>
      </dgm:t>
    </dgm:pt>
    <dgm:pt modelId="{BAE73674-AF6B-41F2-AD60-80EEDEEF2337}" type="parTrans" cxnId="{50572424-6257-46AF-948B-7531099443B4}">
      <dgm:prSet/>
      <dgm:spPr/>
      <dgm:t>
        <a:bodyPr/>
        <a:lstStyle/>
        <a:p>
          <a:endParaRPr lang="en-US"/>
        </a:p>
      </dgm:t>
    </dgm:pt>
    <dgm:pt modelId="{93056779-41B9-4FAD-BE6D-CE36A2A89D36}" type="sibTrans" cxnId="{50572424-6257-46AF-948B-7531099443B4}">
      <dgm:prSet/>
      <dgm:spPr/>
      <dgm:t>
        <a:bodyPr/>
        <a:lstStyle/>
        <a:p>
          <a:endParaRPr lang="en-US"/>
        </a:p>
      </dgm:t>
    </dgm:pt>
    <dgm:pt modelId="{CE1CDDC8-D875-4A31-ACEA-725BBC7C1455}">
      <dgm:prSet custT="1"/>
      <dgm:spPr>
        <a:solidFill>
          <a:schemeClr val="accent5">
            <a:lumMod val="75000"/>
          </a:schemeClr>
        </a:solidFill>
      </dgm:spPr>
      <dgm:t>
        <a:bodyPr/>
        <a:lstStyle/>
        <a:p>
          <a:pPr algn="l"/>
          <a:r>
            <a:rPr lang="en-US" sz="1400"/>
            <a:t>Office staff adds measures to invoice. DCA Monitor sign-off is required prior to Invoice being submitted and SAGE FSR compiled.</a:t>
          </a:r>
        </a:p>
      </dgm:t>
    </dgm:pt>
    <dgm:pt modelId="{7FE71F96-803E-4A16-8171-6A9FDB34265B}" type="parTrans" cxnId="{E5AE7A75-E76C-44C0-B68C-A078FEB30056}">
      <dgm:prSet/>
      <dgm:spPr/>
      <dgm:t>
        <a:bodyPr/>
        <a:lstStyle/>
        <a:p>
          <a:endParaRPr lang="en-US"/>
        </a:p>
      </dgm:t>
    </dgm:pt>
    <dgm:pt modelId="{07228290-AC9B-46A7-A128-82F05C60C16C}" type="sibTrans" cxnId="{E5AE7A75-E76C-44C0-B68C-A078FEB30056}">
      <dgm:prSet/>
      <dgm:spPr/>
      <dgm:t>
        <a:bodyPr/>
        <a:lstStyle/>
        <a:p>
          <a:endParaRPr lang="en-US"/>
        </a:p>
      </dgm:t>
    </dgm:pt>
    <dgm:pt modelId="{59AAFFCF-D970-4247-AE29-4A869E3CAC79}">
      <dgm:prSet custT="1"/>
      <dgm:spPr>
        <a:solidFill>
          <a:schemeClr val="accent5">
            <a:lumMod val="75000"/>
          </a:schemeClr>
        </a:solidFill>
      </dgm:spPr>
      <dgm:t>
        <a:bodyPr/>
        <a:lstStyle/>
        <a:p>
          <a:pPr algn="l"/>
          <a:r>
            <a:rPr lang="en-US" sz="1200"/>
            <a:t>Contractor returns SOW with costs filled in. LCM negotiates (if needed) final job cost that comply with Cost Guidelines. Signs SOW.  Schedules work and provides guidance on job setup, lead measures performed and proper cleaning.</a:t>
          </a:r>
        </a:p>
      </dgm:t>
    </dgm:pt>
    <dgm:pt modelId="{243DAAA9-571B-434D-ADA6-FD661C20B176}" type="parTrans" cxnId="{828E3A08-8496-4EF3-A0DB-A9E025D80D23}">
      <dgm:prSet/>
      <dgm:spPr/>
      <dgm:t>
        <a:bodyPr/>
        <a:lstStyle/>
        <a:p>
          <a:endParaRPr lang="en-US"/>
        </a:p>
      </dgm:t>
    </dgm:pt>
    <dgm:pt modelId="{E872A74D-4B32-4637-9BA0-A44790F7E1E3}" type="sibTrans" cxnId="{828E3A08-8496-4EF3-A0DB-A9E025D80D23}">
      <dgm:prSet/>
      <dgm:spPr/>
      <dgm:t>
        <a:bodyPr/>
        <a:lstStyle/>
        <a:p>
          <a:endParaRPr lang="en-US"/>
        </a:p>
      </dgm:t>
    </dgm:pt>
    <dgm:pt modelId="{7536A892-CE91-4A86-85B0-5CA6A11345A6}">
      <dgm:prSet custT="1"/>
      <dgm:spPr>
        <a:solidFill>
          <a:schemeClr val="accent5">
            <a:lumMod val="75000"/>
          </a:schemeClr>
        </a:solidFill>
      </dgm:spPr>
      <dgm:t>
        <a:bodyPr/>
        <a:lstStyle/>
        <a:p>
          <a:pPr algn="l"/>
          <a:r>
            <a:rPr lang="en-US" sz="1200"/>
            <a:t>Using Round Robin process, LCM schedules contractor walthrough of job. LCM  provides Contractor w/guidance on issues Identified. SOW can be given before or after walthrough pre-filled with measures, but no costs.</a:t>
          </a:r>
        </a:p>
      </dgm:t>
    </dgm:pt>
    <dgm:pt modelId="{3A6BEF2C-E3C3-4206-BA03-07B0375DC8C0}" type="parTrans" cxnId="{0DC665FE-9B46-4A4B-9D9B-637B9A40809F}">
      <dgm:prSet/>
      <dgm:spPr/>
      <dgm:t>
        <a:bodyPr/>
        <a:lstStyle/>
        <a:p>
          <a:endParaRPr lang="en-US"/>
        </a:p>
      </dgm:t>
    </dgm:pt>
    <dgm:pt modelId="{BD504AD8-6357-4449-B17D-2070EB22D518}" type="sibTrans" cxnId="{0DC665FE-9B46-4A4B-9D9B-637B9A40809F}">
      <dgm:prSet/>
      <dgm:spPr/>
      <dgm:t>
        <a:bodyPr/>
        <a:lstStyle/>
        <a:p>
          <a:endParaRPr lang="en-US"/>
        </a:p>
      </dgm:t>
    </dgm:pt>
    <dgm:pt modelId="{C1B57C4F-818E-4119-A143-8F19B827200E}" type="pres">
      <dgm:prSet presAssocID="{E44819FF-3C20-41AD-8F1E-465240B276BD}" presName="Name0" presStyleCnt="0">
        <dgm:presLayoutVars>
          <dgm:dir/>
          <dgm:resizeHandles/>
        </dgm:presLayoutVars>
      </dgm:prSet>
      <dgm:spPr/>
    </dgm:pt>
    <dgm:pt modelId="{38944A4D-9FC7-49F0-9FB1-5961E804DC27}" type="pres">
      <dgm:prSet presAssocID="{D757DFDB-B78F-4298-B4EE-FA40C0A50CE0}" presName="compNode" presStyleCnt="0"/>
      <dgm:spPr/>
    </dgm:pt>
    <dgm:pt modelId="{47B7A143-3467-48F4-B300-E9F116D77883}" type="pres">
      <dgm:prSet presAssocID="{D757DFDB-B78F-4298-B4EE-FA40C0A50CE0}" presName="dummyConnPt" presStyleCnt="0"/>
      <dgm:spPr/>
    </dgm:pt>
    <dgm:pt modelId="{34D2D6FB-F2D0-4CBA-9B7C-3A3FC613CC72}" type="pres">
      <dgm:prSet presAssocID="{D757DFDB-B78F-4298-B4EE-FA40C0A50CE0}" presName="node" presStyleLbl="node1" presStyleIdx="0" presStyleCnt="11" custScaleX="125531" custScaleY="97235" custLinFactNeighborX="365" custLinFactNeighborY="-4870">
        <dgm:presLayoutVars>
          <dgm:bulletEnabled val="1"/>
        </dgm:presLayoutVars>
      </dgm:prSet>
      <dgm:spPr/>
    </dgm:pt>
    <dgm:pt modelId="{7306A5AF-1994-45EF-9D42-B37F01190064}" type="pres">
      <dgm:prSet presAssocID="{2DC73D71-F42B-4EF8-B59F-A2E080F097E5}" presName="sibTrans" presStyleLbl="bgSibTrans2D1" presStyleIdx="0" presStyleCnt="10" custScaleX="30953" custScaleY="133874" custLinFactY="22585" custLinFactNeighborX="41459" custLinFactNeighborY="100000"/>
      <dgm:spPr>
        <a:prstGeom prst="stripedRightArrow">
          <a:avLst/>
        </a:prstGeom>
      </dgm:spPr>
    </dgm:pt>
    <dgm:pt modelId="{085BD672-DD43-41D8-BC00-3B2A9496FC2B}" type="pres">
      <dgm:prSet presAssocID="{46277F8B-72E0-417E-A913-E5EDB6F1A883}" presName="compNode" presStyleCnt="0"/>
      <dgm:spPr/>
    </dgm:pt>
    <dgm:pt modelId="{29DD2601-F21F-4F8E-B524-6B512E7A24C7}" type="pres">
      <dgm:prSet presAssocID="{46277F8B-72E0-417E-A913-E5EDB6F1A883}" presName="dummyConnPt" presStyleCnt="0"/>
      <dgm:spPr/>
    </dgm:pt>
    <dgm:pt modelId="{3AFFEF5C-F568-46CD-90B0-337F4168B930}" type="pres">
      <dgm:prSet presAssocID="{46277F8B-72E0-417E-A913-E5EDB6F1A883}" presName="node" presStyleLbl="node1" presStyleIdx="1" presStyleCnt="11" custScaleX="127722" custScaleY="94818">
        <dgm:presLayoutVars>
          <dgm:bulletEnabled val="1"/>
        </dgm:presLayoutVars>
      </dgm:prSet>
      <dgm:spPr/>
    </dgm:pt>
    <dgm:pt modelId="{8A0ED2D8-D2D0-4FB1-ABF3-BFC7D837A000}" type="pres">
      <dgm:prSet presAssocID="{8C239D26-FAB5-440B-86FA-B25E06C93534}" presName="sibTrans" presStyleLbl="bgSibTrans2D1" presStyleIdx="1" presStyleCnt="10" custScaleX="59811" custScaleY="141194" custLinFactNeighborX="40167" custLinFactNeighborY="-24348"/>
      <dgm:spPr>
        <a:prstGeom prst="stripedRightArrow">
          <a:avLst/>
        </a:prstGeom>
      </dgm:spPr>
    </dgm:pt>
    <dgm:pt modelId="{C85ECD27-D7E5-4802-A654-55BBB3FB7C1E}" type="pres">
      <dgm:prSet presAssocID="{B51E89BF-A998-45CA-A709-BF1F81C1BA9F}" presName="compNode" presStyleCnt="0"/>
      <dgm:spPr/>
    </dgm:pt>
    <dgm:pt modelId="{0041381F-F77C-439B-9D46-06A7C065DBD5}" type="pres">
      <dgm:prSet presAssocID="{B51E89BF-A998-45CA-A709-BF1F81C1BA9F}" presName="dummyConnPt" presStyleCnt="0"/>
      <dgm:spPr/>
    </dgm:pt>
    <dgm:pt modelId="{80D5CE42-6A82-4426-9577-E6FB1C727837}" type="pres">
      <dgm:prSet presAssocID="{B51E89BF-A998-45CA-A709-BF1F81C1BA9F}" presName="node" presStyleLbl="node1" presStyleIdx="2" presStyleCnt="11" custScaleX="127722">
        <dgm:presLayoutVars>
          <dgm:bulletEnabled val="1"/>
        </dgm:presLayoutVars>
      </dgm:prSet>
      <dgm:spPr/>
    </dgm:pt>
    <dgm:pt modelId="{FC50F963-6D7B-416C-92AE-D4552D6C37E4}" type="pres">
      <dgm:prSet presAssocID="{2B6EBDDF-C5E1-45A7-8C5D-2A2A03D584AA}" presName="sibTrans" presStyleLbl="bgSibTrans2D1" presStyleIdx="2" presStyleCnt="10" custScaleX="79989" custScaleY="131454" custLinFactNeighborX="38779" custLinFactNeighborY="-90078"/>
      <dgm:spPr>
        <a:prstGeom prst="stripedRightArrow">
          <a:avLst/>
        </a:prstGeom>
      </dgm:spPr>
    </dgm:pt>
    <dgm:pt modelId="{425F9812-0669-40DD-A9A4-F2AC65E7821A}" type="pres">
      <dgm:prSet presAssocID="{5FD9CC92-02E9-4A94-BDDD-E03DF57A9E04}" presName="compNode" presStyleCnt="0"/>
      <dgm:spPr/>
    </dgm:pt>
    <dgm:pt modelId="{95769936-6690-4A5C-B491-12DA2A9A8BBA}" type="pres">
      <dgm:prSet presAssocID="{5FD9CC92-02E9-4A94-BDDD-E03DF57A9E04}" presName="dummyConnPt" presStyleCnt="0"/>
      <dgm:spPr/>
    </dgm:pt>
    <dgm:pt modelId="{8A7F55A5-61F1-41FD-BA1B-97C519BB739A}" type="pres">
      <dgm:prSet presAssocID="{5FD9CC92-02E9-4A94-BDDD-E03DF57A9E04}" presName="node" presStyleLbl="node1" presStyleIdx="3" presStyleCnt="11" custScaleX="129183" custLinFactNeighborX="-427" custLinFactNeighborY="3556">
        <dgm:presLayoutVars>
          <dgm:bulletEnabled val="1"/>
        </dgm:presLayoutVars>
      </dgm:prSet>
      <dgm:spPr/>
    </dgm:pt>
    <dgm:pt modelId="{DBD16636-6127-4A58-B084-5345D5539DA2}" type="pres">
      <dgm:prSet presAssocID="{4FFECE2A-0072-4FFE-94D1-84D1B9D54425}" presName="sibTrans" presStyleLbl="bgSibTrans2D1" presStyleIdx="3" presStyleCnt="10" custAng="46597" custScaleX="55355" custScaleY="167827" custLinFactY="24326" custLinFactNeighborX="-6316" custLinFactNeighborY="100000"/>
      <dgm:spPr>
        <a:prstGeom prst="stripedRightArrow">
          <a:avLst/>
        </a:prstGeom>
      </dgm:spPr>
    </dgm:pt>
    <dgm:pt modelId="{D1204EFD-5584-4ECF-9AAD-B3938D50F42B}" type="pres">
      <dgm:prSet presAssocID="{5FF71AAF-A3A2-46DE-B1E1-15F10D9EDA5D}" presName="compNode" presStyleCnt="0"/>
      <dgm:spPr/>
    </dgm:pt>
    <dgm:pt modelId="{5C412BB3-34F6-43C6-B76C-70D8141852EB}" type="pres">
      <dgm:prSet presAssocID="{5FF71AAF-A3A2-46DE-B1E1-15F10D9EDA5D}" presName="dummyConnPt" presStyleCnt="0"/>
      <dgm:spPr/>
    </dgm:pt>
    <dgm:pt modelId="{803C3A92-5EB4-4B37-803C-C1E0CF70F3F2}" type="pres">
      <dgm:prSet presAssocID="{5FF71AAF-A3A2-46DE-B1E1-15F10D9EDA5D}" presName="node" presStyleLbl="node1" presStyleIdx="4" presStyleCnt="11" custScaleX="144568">
        <dgm:presLayoutVars>
          <dgm:bulletEnabled val="1"/>
        </dgm:presLayoutVars>
      </dgm:prSet>
      <dgm:spPr/>
    </dgm:pt>
    <dgm:pt modelId="{C9E4FC90-A10A-438A-9068-1F3070555A36}" type="pres">
      <dgm:prSet presAssocID="{E90E8F54-BE57-42FF-8178-C7AC0CB8035B}" presName="sibTrans" presStyleLbl="bgSibTrans2D1" presStyleIdx="4" presStyleCnt="10" custScaleX="60146" custScaleY="144100" custLinFactY="173198" custLinFactNeighborX="35790" custLinFactNeighborY="200000"/>
      <dgm:spPr>
        <a:prstGeom prst="stripedRightArrow">
          <a:avLst/>
        </a:prstGeom>
      </dgm:spPr>
    </dgm:pt>
    <dgm:pt modelId="{4467B454-1896-4613-A908-66F60766DD89}" type="pres">
      <dgm:prSet presAssocID="{7536A892-CE91-4A86-85B0-5CA6A11345A6}" presName="compNode" presStyleCnt="0"/>
      <dgm:spPr/>
    </dgm:pt>
    <dgm:pt modelId="{01D2A49F-66D8-4F0F-9906-E492A7018D76}" type="pres">
      <dgm:prSet presAssocID="{7536A892-CE91-4A86-85B0-5CA6A11345A6}" presName="dummyConnPt" presStyleCnt="0"/>
      <dgm:spPr/>
    </dgm:pt>
    <dgm:pt modelId="{4C934EF8-B9B8-490F-B419-27E10A007877}" type="pres">
      <dgm:prSet presAssocID="{7536A892-CE91-4A86-85B0-5CA6A11345A6}" presName="node" presStyleLbl="node1" presStyleIdx="5" presStyleCnt="11" custScaleX="148032" custScaleY="107252" custLinFactNeighborX="-97" custLinFactNeighborY="-5096">
        <dgm:presLayoutVars>
          <dgm:bulletEnabled val="1"/>
        </dgm:presLayoutVars>
      </dgm:prSet>
      <dgm:spPr/>
    </dgm:pt>
    <dgm:pt modelId="{91592670-52AC-4611-A6A6-CF701E5E1B78}" type="pres">
      <dgm:prSet presAssocID="{BD504AD8-6357-4449-B17D-2070EB22D518}" presName="sibTrans" presStyleLbl="bgSibTrans2D1" presStyleIdx="5" presStyleCnt="10" custScaleX="56071" custScaleY="171828" custLinFactY="135378" custLinFactNeighborX="34113" custLinFactNeighborY="200000"/>
      <dgm:spPr>
        <a:prstGeom prst="stripedRightArrow">
          <a:avLst/>
        </a:prstGeom>
      </dgm:spPr>
    </dgm:pt>
    <dgm:pt modelId="{21119BE7-A4F8-49F8-9F58-BDF0B067D478}" type="pres">
      <dgm:prSet presAssocID="{59AAFFCF-D970-4247-AE29-4A869E3CAC79}" presName="compNode" presStyleCnt="0"/>
      <dgm:spPr/>
    </dgm:pt>
    <dgm:pt modelId="{EE879AED-60E0-4613-B2BE-A224AE147760}" type="pres">
      <dgm:prSet presAssocID="{59AAFFCF-D970-4247-AE29-4A869E3CAC79}" presName="dummyConnPt" presStyleCnt="0"/>
      <dgm:spPr/>
    </dgm:pt>
    <dgm:pt modelId="{B081908C-363A-495D-8F69-72FF2347BD17}" type="pres">
      <dgm:prSet presAssocID="{59AAFFCF-D970-4247-AE29-4A869E3CAC79}" presName="node" presStyleLbl="node1" presStyleIdx="6" presStyleCnt="11" custScaleX="146724" custScaleY="97051" custLinFactNeighborX="-1215" custLinFactNeighborY="-18242">
        <dgm:presLayoutVars>
          <dgm:bulletEnabled val="1"/>
        </dgm:presLayoutVars>
      </dgm:prSet>
      <dgm:spPr/>
    </dgm:pt>
    <dgm:pt modelId="{71033BFA-FCA5-43B2-9D68-76384F5A23D3}" type="pres">
      <dgm:prSet presAssocID="{E872A74D-4B32-4637-9BA0-A44790F7E1E3}" presName="sibTrans" presStyleLbl="bgSibTrans2D1" presStyleIdx="6" presStyleCnt="10" custAng="21544819" custScaleX="53074" custScaleY="144131" custLinFactY="118697" custLinFactNeighborX="36178" custLinFactNeighborY="200000"/>
      <dgm:spPr>
        <a:prstGeom prst="stripedRightArrow">
          <a:avLst/>
        </a:prstGeom>
      </dgm:spPr>
    </dgm:pt>
    <dgm:pt modelId="{1815C6E9-B227-4A91-ACA5-FD9BB9C4EFC0}" type="pres">
      <dgm:prSet presAssocID="{7A747A16-9C7C-4922-B9B1-30262B559D88}" presName="compNode" presStyleCnt="0"/>
      <dgm:spPr/>
    </dgm:pt>
    <dgm:pt modelId="{DACFFDBC-60F9-4EB3-90E1-C201B63A6F1E}" type="pres">
      <dgm:prSet presAssocID="{7A747A16-9C7C-4922-B9B1-30262B559D88}" presName="dummyConnPt" presStyleCnt="0"/>
      <dgm:spPr/>
    </dgm:pt>
    <dgm:pt modelId="{6EC4F189-6D8D-421E-916C-80EEEC1C028E}" type="pres">
      <dgm:prSet presAssocID="{7A747A16-9C7C-4922-B9B1-30262B559D88}" presName="node" presStyleLbl="node1" presStyleIdx="7" presStyleCnt="11" custScaleX="145334" custScaleY="76955" custLinFactNeighborX="383" custLinFactNeighborY="-27190">
        <dgm:presLayoutVars>
          <dgm:bulletEnabled val="1"/>
        </dgm:presLayoutVars>
      </dgm:prSet>
      <dgm:spPr/>
    </dgm:pt>
    <dgm:pt modelId="{335CB623-7FEA-496C-A243-353EAE707079}" type="pres">
      <dgm:prSet presAssocID="{2904B6D4-CA9A-44AD-B8AC-9B8440FECB0D}" presName="sibTrans" presStyleLbl="bgSibTrans2D1" presStyleIdx="7" presStyleCnt="10" custAng="65679" custScaleX="37072" custScaleY="154188" custLinFactNeighborX="19358" custLinFactNeighborY="79917"/>
      <dgm:spPr>
        <a:prstGeom prst="stripedRightArrow">
          <a:avLst/>
        </a:prstGeom>
      </dgm:spPr>
    </dgm:pt>
    <dgm:pt modelId="{53B384D7-CE63-4275-AE42-D0CDB950E93C}" type="pres">
      <dgm:prSet presAssocID="{4B29BE86-4FEB-4619-BA2F-C2B39745329E}" presName="compNode" presStyleCnt="0"/>
      <dgm:spPr/>
    </dgm:pt>
    <dgm:pt modelId="{1CF0EF2F-AB8E-4751-8CD5-D659FD8C2854}" type="pres">
      <dgm:prSet presAssocID="{4B29BE86-4FEB-4619-BA2F-C2B39745329E}" presName="dummyConnPt" presStyleCnt="0"/>
      <dgm:spPr/>
    </dgm:pt>
    <dgm:pt modelId="{42F1DE88-2BCC-4A45-97D3-2CB41FBDA0DF}" type="pres">
      <dgm:prSet presAssocID="{4B29BE86-4FEB-4619-BA2F-C2B39745329E}" presName="node" presStyleLbl="node1" presStyleIdx="8" presStyleCnt="11" custScaleX="92550" custScaleY="113182" custLinFactNeighborX="-2625" custLinFactNeighborY="-32974">
        <dgm:presLayoutVars>
          <dgm:bulletEnabled val="1"/>
        </dgm:presLayoutVars>
      </dgm:prSet>
      <dgm:spPr/>
    </dgm:pt>
    <dgm:pt modelId="{C550E390-C2D9-4143-823C-C5A4B2B0AB0E}" type="pres">
      <dgm:prSet presAssocID="{0401B8A9-7EB0-49E8-A46B-FE8F459504E5}" presName="sibTrans" presStyleLbl="bgSibTrans2D1" presStyleIdx="8" presStyleCnt="10" custAng="102702" custScaleX="38045" custScaleY="147297" custLinFactY="44404" custLinFactNeighborX="5747" custLinFactNeighborY="100000"/>
      <dgm:spPr>
        <a:prstGeom prst="notchedRightArrow">
          <a:avLst/>
        </a:prstGeom>
      </dgm:spPr>
    </dgm:pt>
    <dgm:pt modelId="{7205CA7E-D451-4BCD-B0B3-2500AA6FFA04}" type="pres">
      <dgm:prSet presAssocID="{702C7E9B-646E-4470-857F-9512FC2F02D9}" presName="compNode" presStyleCnt="0"/>
      <dgm:spPr/>
    </dgm:pt>
    <dgm:pt modelId="{0D90A2C2-EA4D-4E37-9F72-D4B73A94204A}" type="pres">
      <dgm:prSet presAssocID="{702C7E9B-646E-4470-857F-9512FC2F02D9}" presName="dummyConnPt" presStyleCnt="0"/>
      <dgm:spPr/>
    </dgm:pt>
    <dgm:pt modelId="{B891E0B5-61F7-4C8B-97FD-A73DCD0FC24F}" type="pres">
      <dgm:prSet presAssocID="{702C7E9B-646E-4470-857F-9512FC2F02D9}" presName="node" presStyleLbl="node1" presStyleIdx="9" presStyleCnt="11" custScaleY="68365" custLinFactNeighborX="46" custLinFactNeighborY="-15680">
        <dgm:presLayoutVars>
          <dgm:bulletEnabled val="1"/>
        </dgm:presLayoutVars>
      </dgm:prSet>
      <dgm:spPr/>
    </dgm:pt>
    <dgm:pt modelId="{E4E4848E-D41B-4949-B07E-679049E80330}" type="pres">
      <dgm:prSet presAssocID="{93056779-41B9-4FAD-BE6D-CE36A2A89D36}" presName="sibTrans" presStyleLbl="bgSibTrans2D1" presStyleIdx="9" presStyleCnt="10" custScaleX="52789" custScaleY="155948" custLinFactY="-29028" custLinFactNeighborX="9788" custLinFactNeighborY="-100000"/>
      <dgm:spPr>
        <a:prstGeom prst="notchedRightArrow">
          <a:avLst/>
        </a:prstGeom>
      </dgm:spPr>
    </dgm:pt>
    <dgm:pt modelId="{2BE085F6-492E-484C-AF3E-14E33864FD9A}" type="pres">
      <dgm:prSet presAssocID="{CE1CDDC8-D875-4A31-ACEA-725BBC7C1455}" presName="compNode" presStyleCnt="0"/>
      <dgm:spPr/>
    </dgm:pt>
    <dgm:pt modelId="{8C8BAAF6-05BA-45E3-9596-0D2786376AA3}" type="pres">
      <dgm:prSet presAssocID="{CE1CDDC8-D875-4A31-ACEA-725BBC7C1455}" presName="dummyConnPt" presStyleCnt="0"/>
      <dgm:spPr/>
    </dgm:pt>
    <dgm:pt modelId="{EB939B73-D12E-42CA-AF61-C138295AD172}" type="pres">
      <dgm:prSet presAssocID="{CE1CDDC8-D875-4A31-ACEA-725BBC7C1455}" presName="node" presStyleLbl="node1" presStyleIdx="10" presStyleCnt="11" custScaleY="118045" custLinFactNeighborX="-2414" custLinFactNeighborY="6289">
        <dgm:presLayoutVars>
          <dgm:bulletEnabled val="1"/>
        </dgm:presLayoutVars>
      </dgm:prSet>
      <dgm:spPr/>
    </dgm:pt>
  </dgm:ptLst>
  <dgm:cxnLst>
    <dgm:cxn modelId="{828E3A08-8496-4EF3-A0DB-A9E025D80D23}" srcId="{E44819FF-3C20-41AD-8F1E-465240B276BD}" destId="{59AAFFCF-D970-4247-AE29-4A869E3CAC79}" srcOrd="6" destOrd="0" parTransId="{243DAAA9-571B-434D-ADA6-FD661C20B176}" sibTransId="{E872A74D-4B32-4637-9BA0-A44790F7E1E3}"/>
    <dgm:cxn modelId="{4F069D0A-4768-4699-84B0-68E75668B86E}" type="presOf" srcId="{93056779-41B9-4FAD-BE6D-CE36A2A89D36}" destId="{E4E4848E-D41B-4949-B07E-679049E80330}" srcOrd="0" destOrd="0" presId="urn:microsoft.com/office/officeart/2005/8/layout/bProcess4"/>
    <dgm:cxn modelId="{8354A50C-0411-4070-BC4F-1EB8848F354D}" type="presOf" srcId="{7536A892-CE91-4A86-85B0-5CA6A11345A6}" destId="{4C934EF8-B9B8-490F-B419-27E10A007877}" srcOrd="0" destOrd="0" presId="urn:microsoft.com/office/officeart/2005/8/layout/bProcess4"/>
    <dgm:cxn modelId="{3D1D8E0D-CBC1-437B-B61D-B72802B89A6F}" srcId="{E44819FF-3C20-41AD-8F1E-465240B276BD}" destId="{5FD9CC92-02E9-4A94-BDDD-E03DF57A9E04}" srcOrd="3" destOrd="0" parTransId="{937F7E1F-8104-4E3B-8C9A-A76CA3E19B17}" sibTransId="{4FFECE2A-0072-4FFE-94D1-84D1B9D54425}"/>
    <dgm:cxn modelId="{6A67E117-E585-4CB6-B86E-230B8709D039}" type="presOf" srcId="{8C239D26-FAB5-440B-86FA-B25E06C93534}" destId="{8A0ED2D8-D2D0-4FB1-ABF3-BFC7D837A000}" srcOrd="0" destOrd="0" presId="urn:microsoft.com/office/officeart/2005/8/layout/bProcess4"/>
    <dgm:cxn modelId="{B80D571B-43D4-4796-9679-E8809FC52287}" type="presOf" srcId="{2904B6D4-CA9A-44AD-B8AC-9B8440FECB0D}" destId="{335CB623-7FEA-496C-A243-353EAE707079}" srcOrd="0" destOrd="0" presId="urn:microsoft.com/office/officeart/2005/8/layout/bProcess4"/>
    <dgm:cxn modelId="{E73E0F20-07AA-4057-9E08-F92C44085B3F}" type="presOf" srcId="{BD504AD8-6357-4449-B17D-2070EB22D518}" destId="{91592670-52AC-4611-A6A6-CF701E5E1B78}" srcOrd="0" destOrd="0" presId="urn:microsoft.com/office/officeart/2005/8/layout/bProcess4"/>
    <dgm:cxn modelId="{50572424-6257-46AF-948B-7531099443B4}" srcId="{E44819FF-3C20-41AD-8F1E-465240B276BD}" destId="{702C7E9B-646E-4470-857F-9512FC2F02D9}" srcOrd="9" destOrd="0" parTransId="{BAE73674-AF6B-41F2-AD60-80EEDEEF2337}" sibTransId="{93056779-41B9-4FAD-BE6D-CE36A2A89D36}"/>
    <dgm:cxn modelId="{72667B3A-31DB-44F7-B0C6-E00A6727C875}" type="presOf" srcId="{5FF71AAF-A3A2-46DE-B1E1-15F10D9EDA5D}" destId="{803C3A92-5EB4-4B37-803C-C1E0CF70F3F2}" srcOrd="0" destOrd="0" presId="urn:microsoft.com/office/officeart/2005/8/layout/bProcess4"/>
    <dgm:cxn modelId="{5FD15165-A0D5-4E96-AD83-3816FCA0200B}" srcId="{E44819FF-3C20-41AD-8F1E-465240B276BD}" destId="{7A747A16-9C7C-4922-B9B1-30262B559D88}" srcOrd="7" destOrd="0" parTransId="{4EEA0600-3314-4DA8-A84B-A43AB23D79E6}" sibTransId="{2904B6D4-CA9A-44AD-B8AC-9B8440FECB0D}"/>
    <dgm:cxn modelId="{02690A67-9DEE-40D4-B264-C77E83CD63C1}" srcId="{E44819FF-3C20-41AD-8F1E-465240B276BD}" destId="{B51E89BF-A998-45CA-A709-BF1F81C1BA9F}" srcOrd="2" destOrd="0" parTransId="{DA4EA1AD-7DB3-4248-93C4-7B092832F714}" sibTransId="{2B6EBDDF-C5E1-45A7-8C5D-2A2A03D584AA}"/>
    <dgm:cxn modelId="{DE92A469-22E5-42F2-AD6B-ACB3131ED6CD}" type="presOf" srcId="{2DC73D71-F42B-4EF8-B59F-A2E080F097E5}" destId="{7306A5AF-1994-45EF-9D42-B37F01190064}" srcOrd="0" destOrd="0" presId="urn:microsoft.com/office/officeart/2005/8/layout/bProcess4"/>
    <dgm:cxn modelId="{2B92F06A-E6F9-454E-8F98-1DDE9C2D7E4A}" type="presOf" srcId="{E44819FF-3C20-41AD-8F1E-465240B276BD}" destId="{C1B57C4F-818E-4119-A143-8F19B827200E}" srcOrd="0" destOrd="0" presId="urn:microsoft.com/office/officeart/2005/8/layout/bProcess4"/>
    <dgm:cxn modelId="{C65EA46C-C36B-429E-82E0-9FF66F317682}" type="presOf" srcId="{59AAFFCF-D970-4247-AE29-4A869E3CAC79}" destId="{B081908C-363A-495D-8F69-72FF2347BD17}" srcOrd="0" destOrd="0" presId="urn:microsoft.com/office/officeart/2005/8/layout/bProcess4"/>
    <dgm:cxn modelId="{E5AE7A75-E76C-44C0-B68C-A078FEB30056}" srcId="{E44819FF-3C20-41AD-8F1E-465240B276BD}" destId="{CE1CDDC8-D875-4A31-ACEA-725BBC7C1455}" srcOrd="10" destOrd="0" parTransId="{7FE71F96-803E-4A16-8171-6A9FDB34265B}" sibTransId="{07228290-AC9B-46A7-A128-82F05C60C16C}"/>
    <dgm:cxn modelId="{28B5ED78-DBF7-40FC-B2C2-B8A5657DB48F}" type="presOf" srcId="{E90E8F54-BE57-42FF-8178-C7AC0CB8035B}" destId="{C9E4FC90-A10A-438A-9068-1F3070555A36}" srcOrd="0" destOrd="0" presId="urn:microsoft.com/office/officeart/2005/8/layout/bProcess4"/>
    <dgm:cxn modelId="{45FE3F7C-0BA2-4EDE-BD2E-02054600C16C}" type="presOf" srcId="{5FD9CC92-02E9-4A94-BDDD-E03DF57A9E04}" destId="{8A7F55A5-61F1-41FD-BA1B-97C519BB739A}" srcOrd="0" destOrd="0" presId="urn:microsoft.com/office/officeart/2005/8/layout/bProcess4"/>
    <dgm:cxn modelId="{F7F5847C-AAB9-47EC-B1C4-FBFF57623DEB}" srcId="{E44819FF-3C20-41AD-8F1E-465240B276BD}" destId="{46277F8B-72E0-417E-A913-E5EDB6F1A883}" srcOrd="1" destOrd="0" parTransId="{B7D1D0A2-AC29-4A0B-9F76-B52AA99272BF}" sibTransId="{8C239D26-FAB5-440B-86FA-B25E06C93534}"/>
    <dgm:cxn modelId="{3FE6897F-ADF8-488E-8AF0-016F9FC248A9}" type="presOf" srcId="{46277F8B-72E0-417E-A913-E5EDB6F1A883}" destId="{3AFFEF5C-F568-46CD-90B0-337F4168B930}" srcOrd="0" destOrd="0" presId="urn:microsoft.com/office/officeart/2005/8/layout/bProcess4"/>
    <dgm:cxn modelId="{3D7D5381-4361-4507-9126-5C3367896064}" type="presOf" srcId="{CE1CDDC8-D875-4A31-ACEA-725BBC7C1455}" destId="{EB939B73-D12E-42CA-AF61-C138295AD172}" srcOrd="0" destOrd="0" presId="urn:microsoft.com/office/officeart/2005/8/layout/bProcess4"/>
    <dgm:cxn modelId="{9F204D9D-138F-409D-8F46-4DE174250B73}" type="presOf" srcId="{702C7E9B-646E-4470-857F-9512FC2F02D9}" destId="{B891E0B5-61F7-4C8B-97FD-A73DCD0FC24F}" srcOrd="0" destOrd="0" presId="urn:microsoft.com/office/officeart/2005/8/layout/bProcess4"/>
    <dgm:cxn modelId="{DADA1B9F-7C02-4A95-A085-68E465DED199}" srcId="{E44819FF-3C20-41AD-8F1E-465240B276BD}" destId="{5FF71AAF-A3A2-46DE-B1E1-15F10D9EDA5D}" srcOrd="4" destOrd="0" parTransId="{67CC8C95-5487-48D3-832E-27FD22D28756}" sibTransId="{E90E8F54-BE57-42FF-8178-C7AC0CB8035B}"/>
    <dgm:cxn modelId="{FA0091A4-EAC6-40AC-9058-4A1FD7A9874E}" type="presOf" srcId="{D757DFDB-B78F-4298-B4EE-FA40C0A50CE0}" destId="{34D2D6FB-F2D0-4CBA-9B7C-3A3FC613CC72}" srcOrd="0" destOrd="0" presId="urn:microsoft.com/office/officeart/2005/8/layout/bProcess4"/>
    <dgm:cxn modelId="{11DA5DA5-3ACB-480A-955B-9961929EA96D}" type="presOf" srcId="{4FFECE2A-0072-4FFE-94D1-84D1B9D54425}" destId="{DBD16636-6127-4A58-B084-5345D5539DA2}" srcOrd="0" destOrd="0" presId="urn:microsoft.com/office/officeart/2005/8/layout/bProcess4"/>
    <dgm:cxn modelId="{C995EFA8-7E44-4E0F-8623-2E58043499E6}" type="presOf" srcId="{4B29BE86-4FEB-4619-BA2F-C2B39745329E}" destId="{42F1DE88-2BCC-4A45-97D3-2CB41FBDA0DF}" srcOrd="0" destOrd="0" presId="urn:microsoft.com/office/officeart/2005/8/layout/bProcess4"/>
    <dgm:cxn modelId="{3EB190AC-5A75-4606-A003-78857A04C663}" type="presOf" srcId="{B51E89BF-A998-45CA-A709-BF1F81C1BA9F}" destId="{80D5CE42-6A82-4426-9577-E6FB1C727837}" srcOrd="0" destOrd="0" presId="urn:microsoft.com/office/officeart/2005/8/layout/bProcess4"/>
    <dgm:cxn modelId="{1B6C71DC-0572-4C1A-BB0E-1CB8F525DCF1}" type="presOf" srcId="{7A747A16-9C7C-4922-B9B1-30262B559D88}" destId="{6EC4F189-6D8D-421E-916C-80EEEC1C028E}" srcOrd="0" destOrd="0" presId="urn:microsoft.com/office/officeart/2005/8/layout/bProcess4"/>
    <dgm:cxn modelId="{1E7670E3-C90C-4CCC-8E32-B86FDD10710F}" srcId="{E44819FF-3C20-41AD-8F1E-465240B276BD}" destId="{D757DFDB-B78F-4298-B4EE-FA40C0A50CE0}" srcOrd="0" destOrd="0" parTransId="{1D1644B8-A013-47BD-B5F7-93CB66C06154}" sibTransId="{2DC73D71-F42B-4EF8-B59F-A2E080F097E5}"/>
    <dgm:cxn modelId="{9529BAEE-9422-42E7-A36E-69E57C676658}" srcId="{E44819FF-3C20-41AD-8F1E-465240B276BD}" destId="{4B29BE86-4FEB-4619-BA2F-C2B39745329E}" srcOrd="8" destOrd="0" parTransId="{56A9CD26-B806-4BDB-AD77-AA37AC105541}" sibTransId="{0401B8A9-7EB0-49E8-A46B-FE8F459504E5}"/>
    <dgm:cxn modelId="{D482EEEF-3408-4D85-A0EB-C2C314F3F3BB}" type="presOf" srcId="{E872A74D-4B32-4637-9BA0-A44790F7E1E3}" destId="{71033BFA-FCA5-43B2-9D68-76384F5A23D3}" srcOrd="0" destOrd="0" presId="urn:microsoft.com/office/officeart/2005/8/layout/bProcess4"/>
    <dgm:cxn modelId="{069661F2-9014-4B13-A91C-14B0011DAC27}" type="presOf" srcId="{2B6EBDDF-C5E1-45A7-8C5D-2A2A03D584AA}" destId="{FC50F963-6D7B-416C-92AE-D4552D6C37E4}" srcOrd="0" destOrd="0" presId="urn:microsoft.com/office/officeart/2005/8/layout/bProcess4"/>
    <dgm:cxn modelId="{170E67FC-6B7A-47B5-95C4-A4ED48F28928}" type="presOf" srcId="{0401B8A9-7EB0-49E8-A46B-FE8F459504E5}" destId="{C550E390-C2D9-4143-823C-C5A4B2B0AB0E}" srcOrd="0" destOrd="0" presId="urn:microsoft.com/office/officeart/2005/8/layout/bProcess4"/>
    <dgm:cxn modelId="{0DC665FE-9B46-4A4B-9D9B-637B9A40809F}" srcId="{E44819FF-3C20-41AD-8F1E-465240B276BD}" destId="{7536A892-CE91-4A86-85B0-5CA6A11345A6}" srcOrd="5" destOrd="0" parTransId="{3A6BEF2C-E3C3-4206-BA03-07B0375DC8C0}" sibTransId="{BD504AD8-6357-4449-B17D-2070EB22D518}"/>
    <dgm:cxn modelId="{88B7D6D3-2A0E-4985-B339-8A1948D2F693}" type="presParOf" srcId="{C1B57C4F-818E-4119-A143-8F19B827200E}" destId="{38944A4D-9FC7-49F0-9FB1-5961E804DC27}" srcOrd="0" destOrd="0" presId="urn:microsoft.com/office/officeart/2005/8/layout/bProcess4"/>
    <dgm:cxn modelId="{100D93FE-8D86-4B02-AACE-B5F9670287E4}" type="presParOf" srcId="{38944A4D-9FC7-49F0-9FB1-5961E804DC27}" destId="{47B7A143-3467-48F4-B300-E9F116D77883}" srcOrd="0" destOrd="0" presId="urn:microsoft.com/office/officeart/2005/8/layout/bProcess4"/>
    <dgm:cxn modelId="{098C75F5-9231-44FE-96F7-F8FA33F033B7}" type="presParOf" srcId="{38944A4D-9FC7-49F0-9FB1-5961E804DC27}" destId="{34D2D6FB-F2D0-4CBA-9B7C-3A3FC613CC72}" srcOrd="1" destOrd="0" presId="urn:microsoft.com/office/officeart/2005/8/layout/bProcess4"/>
    <dgm:cxn modelId="{C80CA579-F433-418D-81E6-1FB331A1CC91}" type="presParOf" srcId="{C1B57C4F-818E-4119-A143-8F19B827200E}" destId="{7306A5AF-1994-45EF-9D42-B37F01190064}" srcOrd="1" destOrd="0" presId="urn:microsoft.com/office/officeart/2005/8/layout/bProcess4"/>
    <dgm:cxn modelId="{D0F76D53-4063-4429-9063-5563B95B613B}" type="presParOf" srcId="{C1B57C4F-818E-4119-A143-8F19B827200E}" destId="{085BD672-DD43-41D8-BC00-3B2A9496FC2B}" srcOrd="2" destOrd="0" presId="urn:microsoft.com/office/officeart/2005/8/layout/bProcess4"/>
    <dgm:cxn modelId="{1BD61337-03A4-4982-95EF-F2BEA3B61C72}" type="presParOf" srcId="{085BD672-DD43-41D8-BC00-3B2A9496FC2B}" destId="{29DD2601-F21F-4F8E-B524-6B512E7A24C7}" srcOrd="0" destOrd="0" presId="urn:microsoft.com/office/officeart/2005/8/layout/bProcess4"/>
    <dgm:cxn modelId="{BD390DB3-C454-4F7C-A0B9-8F6FDFC2E1B5}" type="presParOf" srcId="{085BD672-DD43-41D8-BC00-3B2A9496FC2B}" destId="{3AFFEF5C-F568-46CD-90B0-337F4168B930}" srcOrd="1" destOrd="0" presId="urn:microsoft.com/office/officeart/2005/8/layout/bProcess4"/>
    <dgm:cxn modelId="{2047D041-7B9C-44D5-8EB2-E86774D4AFF7}" type="presParOf" srcId="{C1B57C4F-818E-4119-A143-8F19B827200E}" destId="{8A0ED2D8-D2D0-4FB1-ABF3-BFC7D837A000}" srcOrd="3" destOrd="0" presId="urn:microsoft.com/office/officeart/2005/8/layout/bProcess4"/>
    <dgm:cxn modelId="{C9FD6421-9778-46B7-B0AC-38DAB3EB5098}" type="presParOf" srcId="{C1B57C4F-818E-4119-A143-8F19B827200E}" destId="{C85ECD27-D7E5-4802-A654-55BBB3FB7C1E}" srcOrd="4" destOrd="0" presId="urn:microsoft.com/office/officeart/2005/8/layout/bProcess4"/>
    <dgm:cxn modelId="{F332C29D-9475-4E8A-837C-C3E8B75B284C}" type="presParOf" srcId="{C85ECD27-D7E5-4802-A654-55BBB3FB7C1E}" destId="{0041381F-F77C-439B-9D46-06A7C065DBD5}" srcOrd="0" destOrd="0" presId="urn:microsoft.com/office/officeart/2005/8/layout/bProcess4"/>
    <dgm:cxn modelId="{9B7A51D5-8A0F-433A-B831-A628B75EB6B8}" type="presParOf" srcId="{C85ECD27-D7E5-4802-A654-55BBB3FB7C1E}" destId="{80D5CE42-6A82-4426-9577-E6FB1C727837}" srcOrd="1" destOrd="0" presId="urn:microsoft.com/office/officeart/2005/8/layout/bProcess4"/>
    <dgm:cxn modelId="{3BB2BE30-F469-4DD4-9EF9-E3CFC3EB40E7}" type="presParOf" srcId="{C1B57C4F-818E-4119-A143-8F19B827200E}" destId="{FC50F963-6D7B-416C-92AE-D4552D6C37E4}" srcOrd="5" destOrd="0" presId="urn:microsoft.com/office/officeart/2005/8/layout/bProcess4"/>
    <dgm:cxn modelId="{FE63F500-8128-452B-9F9D-FFADBF2127C5}" type="presParOf" srcId="{C1B57C4F-818E-4119-A143-8F19B827200E}" destId="{425F9812-0669-40DD-A9A4-F2AC65E7821A}" srcOrd="6" destOrd="0" presId="urn:microsoft.com/office/officeart/2005/8/layout/bProcess4"/>
    <dgm:cxn modelId="{392D0F88-1354-4367-8186-ABD332AFDFFB}" type="presParOf" srcId="{425F9812-0669-40DD-A9A4-F2AC65E7821A}" destId="{95769936-6690-4A5C-B491-12DA2A9A8BBA}" srcOrd="0" destOrd="0" presId="urn:microsoft.com/office/officeart/2005/8/layout/bProcess4"/>
    <dgm:cxn modelId="{E4B7C9FC-9FB0-40F3-B95B-75A06D3D0339}" type="presParOf" srcId="{425F9812-0669-40DD-A9A4-F2AC65E7821A}" destId="{8A7F55A5-61F1-41FD-BA1B-97C519BB739A}" srcOrd="1" destOrd="0" presId="urn:microsoft.com/office/officeart/2005/8/layout/bProcess4"/>
    <dgm:cxn modelId="{DD16ED5F-3956-412C-A424-4A1CAD980E46}" type="presParOf" srcId="{C1B57C4F-818E-4119-A143-8F19B827200E}" destId="{DBD16636-6127-4A58-B084-5345D5539DA2}" srcOrd="7" destOrd="0" presId="urn:microsoft.com/office/officeart/2005/8/layout/bProcess4"/>
    <dgm:cxn modelId="{60A5F92A-04A3-4572-8EF7-0FC6B273F60C}" type="presParOf" srcId="{C1B57C4F-818E-4119-A143-8F19B827200E}" destId="{D1204EFD-5584-4ECF-9AAD-B3938D50F42B}" srcOrd="8" destOrd="0" presId="urn:microsoft.com/office/officeart/2005/8/layout/bProcess4"/>
    <dgm:cxn modelId="{B0047064-2EAD-442C-BDF0-13E40253141C}" type="presParOf" srcId="{D1204EFD-5584-4ECF-9AAD-B3938D50F42B}" destId="{5C412BB3-34F6-43C6-B76C-70D8141852EB}" srcOrd="0" destOrd="0" presId="urn:microsoft.com/office/officeart/2005/8/layout/bProcess4"/>
    <dgm:cxn modelId="{32934DFC-6C78-4841-88AC-274266E72BE0}" type="presParOf" srcId="{D1204EFD-5584-4ECF-9AAD-B3938D50F42B}" destId="{803C3A92-5EB4-4B37-803C-C1E0CF70F3F2}" srcOrd="1" destOrd="0" presId="urn:microsoft.com/office/officeart/2005/8/layout/bProcess4"/>
    <dgm:cxn modelId="{3945CFCD-21D2-4120-BBFD-E7A86CFC0282}" type="presParOf" srcId="{C1B57C4F-818E-4119-A143-8F19B827200E}" destId="{C9E4FC90-A10A-438A-9068-1F3070555A36}" srcOrd="9" destOrd="0" presId="urn:microsoft.com/office/officeart/2005/8/layout/bProcess4"/>
    <dgm:cxn modelId="{513570C6-64B9-44C1-BC47-FAFF4C62E9F1}" type="presParOf" srcId="{C1B57C4F-818E-4119-A143-8F19B827200E}" destId="{4467B454-1896-4613-A908-66F60766DD89}" srcOrd="10" destOrd="0" presId="urn:microsoft.com/office/officeart/2005/8/layout/bProcess4"/>
    <dgm:cxn modelId="{C86EB9E7-6494-4E64-BEBE-759C403ACAD2}" type="presParOf" srcId="{4467B454-1896-4613-A908-66F60766DD89}" destId="{01D2A49F-66D8-4F0F-9906-E492A7018D76}" srcOrd="0" destOrd="0" presId="urn:microsoft.com/office/officeart/2005/8/layout/bProcess4"/>
    <dgm:cxn modelId="{76317523-B572-4A6E-874D-B9D48CFFC76E}" type="presParOf" srcId="{4467B454-1896-4613-A908-66F60766DD89}" destId="{4C934EF8-B9B8-490F-B419-27E10A007877}" srcOrd="1" destOrd="0" presId="urn:microsoft.com/office/officeart/2005/8/layout/bProcess4"/>
    <dgm:cxn modelId="{B153E462-4808-4F85-8452-BDC72CF1C9D3}" type="presParOf" srcId="{C1B57C4F-818E-4119-A143-8F19B827200E}" destId="{91592670-52AC-4611-A6A6-CF701E5E1B78}" srcOrd="11" destOrd="0" presId="urn:microsoft.com/office/officeart/2005/8/layout/bProcess4"/>
    <dgm:cxn modelId="{C043B99A-72BA-4F8A-BD92-38D830BC8804}" type="presParOf" srcId="{C1B57C4F-818E-4119-A143-8F19B827200E}" destId="{21119BE7-A4F8-49F8-9F58-BDF0B067D478}" srcOrd="12" destOrd="0" presId="urn:microsoft.com/office/officeart/2005/8/layout/bProcess4"/>
    <dgm:cxn modelId="{017DEEFB-0D2E-41D5-B284-74F73C0AF734}" type="presParOf" srcId="{21119BE7-A4F8-49F8-9F58-BDF0B067D478}" destId="{EE879AED-60E0-4613-B2BE-A224AE147760}" srcOrd="0" destOrd="0" presId="urn:microsoft.com/office/officeart/2005/8/layout/bProcess4"/>
    <dgm:cxn modelId="{0698E8C6-CD06-4C83-9E48-2940F5C51878}" type="presParOf" srcId="{21119BE7-A4F8-49F8-9F58-BDF0B067D478}" destId="{B081908C-363A-495D-8F69-72FF2347BD17}" srcOrd="1" destOrd="0" presId="urn:microsoft.com/office/officeart/2005/8/layout/bProcess4"/>
    <dgm:cxn modelId="{12EF2F04-9571-4E88-8CB6-DDB0AF8272DE}" type="presParOf" srcId="{C1B57C4F-818E-4119-A143-8F19B827200E}" destId="{71033BFA-FCA5-43B2-9D68-76384F5A23D3}" srcOrd="13" destOrd="0" presId="urn:microsoft.com/office/officeart/2005/8/layout/bProcess4"/>
    <dgm:cxn modelId="{7F2CF03D-0035-4003-86D1-B6B40DCB8FA2}" type="presParOf" srcId="{C1B57C4F-818E-4119-A143-8F19B827200E}" destId="{1815C6E9-B227-4A91-ACA5-FD9BB9C4EFC0}" srcOrd="14" destOrd="0" presId="urn:microsoft.com/office/officeart/2005/8/layout/bProcess4"/>
    <dgm:cxn modelId="{7343A179-89D2-4B81-A5C4-C0A43D79387C}" type="presParOf" srcId="{1815C6E9-B227-4A91-ACA5-FD9BB9C4EFC0}" destId="{DACFFDBC-60F9-4EB3-90E1-C201B63A6F1E}" srcOrd="0" destOrd="0" presId="urn:microsoft.com/office/officeart/2005/8/layout/bProcess4"/>
    <dgm:cxn modelId="{A935A58A-E6DB-421C-99F3-FC27E1E3D7B5}" type="presParOf" srcId="{1815C6E9-B227-4A91-ACA5-FD9BB9C4EFC0}" destId="{6EC4F189-6D8D-421E-916C-80EEEC1C028E}" srcOrd="1" destOrd="0" presId="urn:microsoft.com/office/officeart/2005/8/layout/bProcess4"/>
    <dgm:cxn modelId="{FAEAC5AD-F399-4C28-81F9-481F15184018}" type="presParOf" srcId="{C1B57C4F-818E-4119-A143-8F19B827200E}" destId="{335CB623-7FEA-496C-A243-353EAE707079}" srcOrd="15" destOrd="0" presId="urn:microsoft.com/office/officeart/2005/8/layout/bProcess4"/>
    <dgm:cxn modelId="{E6B1A31E-B423-4489-8796-487790D465D3}" type="presParOf" srcId="{C1B57C4F-818E-4119-A143-8F19B827200E}" destId="{53B384D7-CE63-4275-AE42-D0CDB950E93C}" srcOrd="16" destOrd="0" presId="urn:microsoft.com/office/officeart/2005/8/layout/bProcess4"/>
    <dgm:cxn modelId="{B2825CC3-E028-4088-A2B5-7232D8B0DD5D}" type="presParOf" srcId="{53B384D7-CE63-4275-AE42-D0CDB950E93C}" destId="{1CF0EF2F-AB8E-4751-8CD5-D659FD8C2854}" srcOrd="0" destOrd="0" presId="urn:microsoft.com/office/officeart/2005/8/layout/bProcess4"/>
    <dgm:cxn modelId="{6B8BF094-D2F3-4D06-B16D-449650FE7EEA}" type="presParOf" srcId="{53B384D7-CE63-4275-AE42-D0CDB950E93C}" destId="{42F1DE88-2BCC-4A45-97D3-2CB41FBDA0DF}" srcOrd="1" destOrd="0" presId="urn:microsoft.com/office/officeart/2005/8/layout/bProcess4"/>
    <dgm:cxn modelId="{A5DF1C0B-83CB-473D-A86F-0A59A73A037E}" type="presParOf" srcId="{C1B57C4F-818E-4119-A143-8F19B827200E}" destId="{C550E390-C2D9-4143-823C-C5A4B2B0AB0E}" srcOrd="17" destOrd="0" presId="urn:microsoft.com/office/officeart/2005/8/layout/bProcess4"/>
    <dgm:cxn modelId="{8CAA2CA7-79D0-4139-8968-F99F0302ECC0}" type="presParOf" srcId="{C1B57C4F-818E-4119-A143-8F19B827200E}" destId="{7205CA7E-D451-4BCD-B0B3-2500AA6FFA04}" srcOrd="18" destOrd="0" presId="urn:microsoft.com/office/officeart/2005/8/layout/bProcess4"/>
    <dgm:cxn modelId="{340CB1AD-E82A-4225-9431-99ABF2CC5286}" type="presParOf" srcId="{7205CA7E-D451-4BCD-B0B3-2500AA6FFA04}" destId="{0D90A2C2-EA4D-4E37-9F72-D4B73A94204A}" srcOrd="0" destOrd="0" presId="urn:microsoft.com/office/officeart/2005/8/layout/bProcess4"/>
    <dgm:cxn modelId="{F6BAD85D-67CB-45C9-A2F6-C8F7667FA330}" type="presParOf" srcId="{7205CA7E-D451-4BCD-B0B3-2500AA6FFA04}" destId="{B891E0B5-61F7-4C8B-97FD-A73DCD0FC24F}" srcOrd="1" destOrd="0" presId="urn:microsoft.com/office/officeart/2005/8/layout/bProcess4"/>
    <dgm:cxn modelId="{D84D29D7-4863-4B8C-8DC8-735F7F23C39C}" type="presParOf" srcId="{C1B57C4F-818E-4119-A143-8F19B827200E}" destId="{E4E4848E-D41B-4949-B07E-679049E80330}" srcOrd="19" destOrd="0" presId="urn:microsoft.com/office/officeart/2005/8/layout/bProcess4"/>
    <dgm:cxn modelId="{63F6D22D-C47E-4171-9D0D-BAA982275ECB}" type="presParOf" srcId="{C1B57C4F-818E-4119-A143-8F19B827200E}" destId="{2BE085F6-492E-484C-AF3E-14E33864FD9A}" srcOrd="20" destOrd="0" presId="urn:microsoft.com/office/officeart/2005/8/layout/bProcess4"/>
    <dgm:cxn modelId="{C44DBDAF-122A-43A8-A5F8-32D4D9188D15}" type="presParOf" srcId="{2BE085F6-492E-484C-AF3E-14E33864FD9A}" destId="{8C8BAAF6-05BA-45E3-9596-0D2786376AA3}" srcOrd="0" destOrd="0" presId="urn:microsoft.com/office/officeart/2005/8/layout/bProcess4"/>
    <dgm:cxn modelId="{87F2450B-0CF9-442A-8619-F2591C74DEED}" type="presParOf" srcId="{2BE085F6-492E-484C-AF3E-14E33864FD9A}" destId="{EB939B73-D12E-42CA-AF61-C138295AD172}"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06A5AF-1994-45EF-9D42-B37F01190064}">
      <dsp:nvSpPr>
        <dsp:cNvPr id="0" name=""/>
        <dsp:cNvSpPr/>
      </dsp:nvSpPr>
      <dsp:spPr>
        <a:xfrm rot="5416700">
          <a:off x="1061333" y="1446292"/>
          <a:ext cx="452559" cy="234451"/>
        </a:xfrm>
        <a:prstGeom prst="strip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34D2D6FB-F2D0-4CBA-9B7C-3A3FC613CC72}">
      <dsp:nvSpPr>
        <dsp:cNvPr id="0" name=""/>
        <dsp:cNvSpPr/>
      </dsp:nvSpPr>
      <dsp:spPr>
        <a:xfrm>
          <a:off x="43364" y="343783"/>
          <a:ext cx="2442667" cy="1135238"/>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Agency hires a Lead Construction Manager (LCM) to guide lead remediation/abatement process.</a:t>
          </a:r>
        </a:p>
      </dsp:txBody>
      <dsp:txXfrm>
        <a:off x="76614" y="377033"/>
        <a:ext cx="2376167" cy="1068738"/>
      </dsp:txXfrm>
    </dsp:sp>
    <dsp:sp modelId="{8A0ED2D8-D2D0-4FB1-ABF3-BFC7D837A000}">
      <dsp:nvSpPr>
        <dsp:cNvPr id="0" name=""/>
        <dsp:cNvSpPr/>
      </dsp:nvSpPr>
      <dsp:spPr>
        <a:xfrm rot="5400000">
          <a:off x="823736" y="2631916"/>
          <a:ext cx="850057" cy="247270"/>
        </a:xfrm>
        <a:prstGeom prst="strip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3AFFEF5C-F568-46CD-90B0-337F4168B930}">
      <dsp:nvSpPr>
        <dsp:cNvPr id="0" name=""/>
        <dsp:cNvSpPr/>
      </dsp:nvSpPr>
      <dsp:spPr>
        <a:xfrm>
          <a:off x="14944" y="1827760"/>
          <a:ext cx="2485301" cy="1107019"/>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Lead Construction Manager begins process by scheduling a Lead Risk Assessment. Evaluators are chosen from pool of Evaluators provided by Isles.  LCM coorindinates LIRA with resident, LCM and Lead Evaluator.</a:t>
          </a:r>
        </a:p>
      </dsp:txBody>
      <dsp:txXfrm>
        <a:off x="47367" y="1860183"/>
        <a:ext cx="2420455" cy="1042173"/>
      </dsp:txXfrm>
    </dsp:sp>
    <dsp:sp modelId="{FC50F963-6D7B-416C-92AE-D4552D6C37E4}">
      <dsp:nvSpPr>
        <dsp:cNvPr id="0" name=""/>
        <dsp:cNvSpPr/>
      </dsp:nvSpPr>
      <dsp:spPr>
        <a:xfrm rot="5401681">
          <a:off x="659385" y="3990473"/>
          <a:ext cx="1194073" cy="230212"/>
        </a:xfrm>
        <a:prstGeom prst="strip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80D5CE42-6A82-4426-9577-E6FB1C727837}">
      <dsp:nvSpPr>
        <dsp:cNvPr id="0" name=""/>
        <dsp:cNvSpPr/>
      </dsp:nvSpPr>
      <dsp:spPr>
        <a:xfrm>
          <a:off x="14944" y="3226661"/>
          <a:ext cx="2485301" cy="1167520"/>
        </a:xfrm>
        <a:prstGeom prst="roundRect">
          <a:avLst>
            <a:gd name="adj" fmla="val 10000"/>
          </a:avLst>
        </a:prstGeom>
        <a:solidFill>
          <a:srgbClr val="0070C0"/>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The Lead Inspection/Risk Assessment will be provided in a standardized report form that will be returned to LCM within specified time. Cost of LIRA is paid by Isles.</a:t>
          </a:r>
        </a:p>
      </dsp:txBody>
      <dsp:txXfrm>
        <a:off x="49139" y="3260856"/>
        <a:ext cx="2416911" cy="1099130"/>
      </dsp:txXfrm>
    </dsp:sp>
    <dsp:sp modelId="{DBD16636-6127-4A58-B084-5345D5539DA2}">
      <dsp:nvSpPr>
        <dsp:cNvPr id="0" name=""/>
        <dsp:cNvSpPr/>
      </dsp:nvSpPr>
      <dsp:spPr>
        <a:xfrm rot="3724">
          <a:off x="1215158" y="5063805"/>
          <a:ext cx="1842839" cy="293912"/>
        </a:xfrm>
        <a:prstGeom prst="strip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8A7F55A5-61F1-41FD-BA1B-97C519BB739A}">
      <dsp:nvSpPr>
        <dsp:cNvPr id="0" name=""/>
        <dsp:cNvSpPr/>
      </dsp:nvSpPr>
      <dsp:spPr>
        <a:xfrm>
          <a:off x="0" y="4727579"/>
          <a:ext cx="2513730" cy="1167520"/>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LCM attends Risk Assessment and does walkthrough of unit with Lead Risk Assessor. Takes notes and pictures of the unit that will assist with creating Scope of Work.</a:t>
          </a:r>
        </a:p>
      </dsp:txBody>
      <dsp:txXfrm>
        <a:off x="34195" y="4761774"/>
        <a:ext cx="2445340" cy="1099130"/>
      </dsp:txXfrm>
    </dsp:sp>
    <dsp:sp modelId="{C9E4FC90-A10A-438A-9068-1F3070555A36}">
      <dsp:nvSpPr>
        <dsp:cNvPr id="0" name=""/>
        <dsp:cNvSpPr/>
      </dsp:nvSpPr>
      <dsp:spPr>
        <a:xfrm rot="16195821">
          <a:off x="4104982" y="4719199"/>
          <a:ext cx="933957" cy="252359"/>
        </a:xfrm>
        <a:prstGeom prst="strip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803C3A92-5EB4-4B37-803C-C1E0CF70F3F2}">
      <dsp:nvSpPr>
        <dsp:cNvPr id="0" name=""/>
        <dsp:cNvSpPr/>
      </dsp:nvSpPr>
      <dsp:spPr>
        <a:xfrm>
          <a:off x="3190299" y="4686062"/>
          <a:ext cx="2813102" cy="1167520"/>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LCM receives LIRA and creates Scope of Work with with all lead hazards listed. LCM adds ancillary health and safety/causative factors for lead measures. </a:t>
          </a:r>
        </a:p>
      </dsp:txBody>
      <dsp:txXfrm>
        <a:off x="3224494" y="4720257"/>
        <a:ext cx="2744712" cy="1099130"/>
      </dsp:txXfrm>
    </dsp:sp>
    <dsp:sp modelId="{91592670-52AC-4611-A6A6-CF701E5E1B78}">
      <dsp:nvSpPr>
        <dsp:cNvPr id="0" name=""/>
        <dsp:cNvSpPr/>
      </dsp:nvSpPr>
      <dsp:spPr>
        <a:xfrm rot="16154113">
          <a:off x="4103440" y="3028714"/>
          <a:ext cx="913874" cy="300919"/>
        </a:xfrm>
        <a:prstGeom prst="strip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4C934EF8-B9B8-490F-B419-27E10A007877}">
      <dsp:nvSpPr>
        <dsp:cNvPr id="0" name=""/>
        <dsp:cNvSpPr/>
      </dsp:nvSpPr>
      <dsp:spPr>
        <a:xfrm>
          <a:off x="3154710" y="3082495"/>
          <a:ext cx="2880507" cy="1252189"/>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Using Round Robin process, LCM schedules contractor walthrough of job. LCM  provides Contractor w/guidance on issues Identified. SOW can be given before or after walthrough pre-filled with measures, but no costs.</a:t>
          </a:r>
        </a:p>
      </dsp:txBody>
      <dsp:txXfrm>
        <a:off x="3191385" y="3119170"/>
        <a:ext cx="2807157" cy="1178839"/>
      </dsp:txXfrm>
    </dsp:sp>
    <dsp:sp modelId="{71033BFA-FCA5-43B2-9D68-76384F5A23D3}">
      <dsp:nvSpPr>
        <dsp:cNvPr id="0" name=""/>
        <dsp:cNvSpPr/>
      </dsp:nvSpPr>
      <dsp:spPr>
        <a:xfrm rot="16191645">
          <a:off x="4145240" y="1498895"/>
          <a:ext cx="749542" cy="252413"/>
        </a:xfrm>
        <a:prstGeom prst="strip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B081908C-363A-495D-8F69-72FF2347BD17}">
      <dsp:nvSpPr>
        <dsp:cNvPr id="0" name=""/>
        <dsp:cNvSpPr/>
      </dsp:nvSpPr>
      <dsp:spPr>
        <a:xfrm>
          <a:off x="3145681" y="1504042"/>
          <a:ext cx="2855055" cy="1133090"/>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Contractor returns SOW with costs filled in. LCM negotiates (if needed) final job cost that comply with Cost Guidelines. Signs SOW.  Schedules work and provides guidance on job setup, lead measures performed and proper cleaning.</a:t>
          </a:r>
        </a:p>
      </dsp:txBody>
      <dsp:txXfrm>
        <a:off x="3178868" y="1537229"/>
        <a:ext cx="2788681" cy="1066716"/>
      </dsp:txXfrm>
    </dsp:sp>
    <dsp:sp modelId="{335CB623-7FEA-496C-A243-353EAE707079}">
      <dsp:nvSpPr>
        <dsp:cNvPr id="0" name=""/>
        <dsp:cNvSpPr/>
      </dsp:nvSpPr>
      <dsp:spPr>
        <a:xfrm rot="225737">
          <a:off x="5550562" y="435531"/>
          <a:ext cx="1109986" cy="270026"/>
        </a:xfrm>
        <a:prstGeom prst="strip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6EC4F189-6D8D-421E-916C-80EEEC1C028E}">
      <dsp:nvSpPr>
        <dsp:cNvPr id="0" name=""/>
        <dsp:cNvSpPr/>
      </dsp:nvSpPr>
      <dsp:spPr>
        <a:xfrm>
          <a:off x="3190299" y="209226"/>
          <a:ext cx="2828008" cy="898465"/>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LCM coordinates with Contractor as job nears completion, schedules the Clearance examination with Lead Evaluation firm at least 1 hour after final cleaning.</a:t>
          </a:r>
        </a:p>
      </dsp:txBody>
      <dsp:txXfrm>
        <a:off x="3216614" y="235541"/>
        <a:ext cx="2775378" cy="845835"/>
      </dsp:txXfrm>
    </dsp:sp>
    <dsp:sp modelId="{C550E390-C2D9-4143-823C-C5A4B2B0AB0E}">
      <dsp:nvSpPr>
        <dsp:cNvPr id="0" name=""/>
        <dsp:cNvSpPr/>
      </dsp:nvSpPr>
      <dsp:spPr>
        <a:xfrm rot="5396765">
          <a:off x="6839536" y="1407866"/>
          <a:ext cx="589595" cy="257958"/>
        </a:xfrm>
        <a:prstGeom prst="notch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42F1DE88-2BCC-4A45-97D3-2CB41FBDA0DF}">
      <dsp:nvSpPr>
        <dsp:cNvPr id="0" name=""/>
        <dsp:cNvSpPr/>
      </dsp:nvSpPr>
      <dsp:spPr>
        <a:xfrm>
          <a:off x="6700646" y="141697"/>
          <a:ext cx="1800901" cy="1321423"/>
        </a:xfrm>
        <a:prstGeom prst="roundRect">
          <a:avLst>
            <a:gd name="adj" fmla="val 10000"/>
          </a:avLst>
        </a:prstGeom>
        <a:solidFill>
          <a:schemeClr val="accent6">
            <a:lumMod val="60000"/>
            <a:lumOff val="40000"/>
          </a:schemeClr>
        </a:solidFill>
        <a:ln w="15875"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i="1" kern="1200"/>
            <a:t>If unit fails Clearance,     LCM schedules additional cleaning and new clearance. Contractors are responsble for clearance costs after 2nd clearance.</a:t>
          </a:r>
        </a:p>
      </dsp:txBody>
      <dsp:txXfrm>
        <a:off x="6739349" y="180400"/>
        <a:ext cx="1723495" cy="1244017"/>
      </dsp:txXfrm>
    </dsp:sp>
    <dsp:sp modelId="{E4E4848E-D41B-4949-B07E-679049E80330}">
      <dsp:nvSpPr>
        <dsp:cNvPr id="0" name=""/>
        <dsp:cNvSpPr/>
      </dsp:nvSpPr>
      <dsp:spPr>
        <a:xfrm rot="5500642">
          <a:off x="6778719" y="2513203"/>
          <a:ext cx="860296" cy="273108"/>
        </a:xfrm>
        <a:prstGeom prst="notch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B891E0B5-61F7-4C8B-97FD-A73DCD0FC24F}">
      <dsp:nvSpPr>
        <dsp:cNvPr id="0" name=""/>
        <dsp:cNvSpPr/>
      </dsp:nvSpPr>
      <dsp:spPr>
        <a:xfrm>
          <a:off x="6679971" y="1956912"/>
          <a:ext cx="1945868" cy="798175"/>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Once unit  is cleared , clearance report is added to Field file and returned to office staff.</a:t>
          </a:r>
        </a:p>
      </dsp:txBody>
      <dsp:txXfrm>
        <a:off x="6703349" y="1980290"/>
        <a:ext cx="1899112" cy="751419"/>
      </dsp:txXfrm>
    </dsp:sp>
    <dsp:sp modelId="{EB939B73-D12E-42CA-AF61-C138295AD172}">
      <dsp:nvSpPr>
        <dsp:cNvPr id="0" name=""/>
        <dsp:cNvSpPr/>
      </dsp:nvSpPr>
      <dsp:spPr>
        <a:xfrm>
          <a:off x="6632268" y="3303460"/>
          <a:ext cx="1945868" cy="1378200"/>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Office staff adds measures to invoice. DCA Monitor sign-off is required prior to Invoice being submitted and SAGE FSR compiled.</a:t>
          </a:r>
        </a:p>
      </dsp:txBody>
      <dsp:txXfrm>
        <a:off x="6672634" y="3343826"/>
        <a:ext cx="1865136" cy="1297468"/>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F39B86-E0A2-EA47-BB4E-14A14F44F0A6}" type="datetimeFigureOut">
              <a:rPr lang="en-US" smtClean="0"/>
              <a:t>11/6/24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8EF4E7-E218-B24F-9801-7DF9D4DFB8ED}" type="slidenum">
              <a:rPr lang="en-US" smtClean="0"/>
              <a:t>‹#›</a:t>
            </a:fld>
            <a:endParaRPr lang="en-US"/>
          </a:p>
        </p:txBody>
      </p:sp>
    </p:spTree>
    <p:extLst>
      <p:ext uri="{BB962C8B-B14F-4D97-AF65-F5344CB8AC3E}">
        <p14:creationId xmlns:p14="http://schemas.microsoft.com/office/powerpoint/2010/main" val="2628695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will flip to a .pdf of an actual LIRA and walk through each section.</a:t>
            </a:r>
          </a:p>
        </p:txBody>
      </p:sp>
      <p:sp>
        <p:nvSpPr>
          <p:cNvPr id="4" name="Slide Number Placeholder 3"/>
          <p:cNvSpPr>
            <a:spLocks noGrp="1"/>
          </p:cNvSpPr>
          <p:nvPr>
            <p:ph type="sldNum" sz="quarter" idx="5"/>
          </p:nvPr>
        </p:nvSpPr>
        <p:spPr/>
        <p:txBody>
          <a:bodyPr/>
          <a:lstStyle/>
          <a:p>
            <a:fld id="{398EF4E7-E218-B24F-9801-7DF9D4DFB8ED}" type="slidenum">
              <a:rPr lang="en-US" smtClean="0"/>
              <a:t>7</a:t>
            </a:fld>
            <a:endParaRPr lang="en-US"/>
          </a:p>
        </p:txBody>
      </p:sp>
    </p:spTree>
    <p:extLst>
      <p:ext uri="{BB962C8B-B14F-4D97-AF65-F5344CB8AC3E}">
        <p14:creationId xmlns:p14="http://schemas.microsoft.com/office/powerpoint/2010/main" val="11648775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Will show a .pdf of a sample SOW.  Key thing to discuss 1) LCM writes all SOWs.  Contractors fill in pricing only.  2) must include ALL hazards on the LIRA.  3) can include additional H&amp;S</a:t>
            </a:r>
          </a:p>
        </p:txBody>
      </p:sp>
      <p:sp>
        <p:nvSpPr>
          <p:cNvPr id="4" name="Slide Number Placeholder 3"/>
          <p:cNvSpPr>
            <a:spLocks noGrp="1"/>
          </p:cNvSpPr>
          <p:nvPr>
            <p:ph type="sldNum" sz="quarter" idx="5"/>
          </p:nvPr>
        </p:nvSpPr>
        <p:spPr/>
        <p:txBody>
          <a:bodyPr/>
          <a:lstStyle/>
          <a:p>
            <a:fld id="{398EF4E7-E218-B24F-9801-7DF9D4DFB8ED}" type="slidenum">
              <a:rPr lang="en-US" smtClean="0"/>
              <a:t>9</a:t>
            </a:fld>
            <a:endParaRPr lang="en-US"/>
          </a:p>
        </p:txBody>
      </p:sp>
    </p:spTree>
    <p:extLst>
      <p:ext uri="{BB962C8B-B14F-4D97-AF65-F5344CB8AC3E}">
        <p14:creationId xmlns:p14="http://schemas.microsoft.com/office/powerpoint/2010/main" val="2831082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a </a:t>
            </a:r>
            <a:r>
              <a:rPr lang="en-US" dirty="0" err="1"/>
              <a:t>robutst</a:t>
            </a:r>
            <a:r>
              <a:rPr lang="en-US" dirty="0"/>
              <a:t> contractor pool.  Mix of abatement and remediation, but mostly remediation contractors (i.e. RRP Firm Certified) with experience and good reviews.</a:t>
            </a:r>
          </a:p>
        </p:txBody>
      </p:sp>
      <p:sp>
        <p:nvSpPr>
          <p:cNvPr id="4" name="Slide Number Placeholder 3"/>
          <p:cNvSpPr>
            <a:spLocks noGrp="1"/>
          </p:cNvSpPr>
          <p:nvPr>
            <p:ph type="sldNum" sz="quarter" idx="5"/>
          </p:nvPr>
        </p:nvSpPr>
        <p:spPr/>
        <p:txBody>
          <a:bodyPr/>
          <a:lstStyle/>
          <a:p>
            <a:fld id="{398EF4E7-E218-B24F-9801-7DF9D4DFB8ED}" type="slidenum">
              <a:rPr lang="en-US" smtClean="0"/>
              <a:t>11</a:t>
            </a:fld>
            <a:endParaRPr lang="en-US"/>
          </a:p>
        </p:txBody>
      </p:sp>
    </p:spTree>
    <p:extLst>
      <p:ext uri="{BB962C8B-B14F-4D97-AF65-F5344CB8AC3E}">
        <p14:creationId xmlns:p14="http://schemas.microsoft.com/office/powerpoint/2010/main" val="1876538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Oversight is important, especially with new contractors, but all need to be watched and coached. </a:t>
            </a:r>
          </a:p>
        </p:txBody>
      </p:sp>
      <p:sp>
        <p:nvSpPr>
          <p:cNvPr id="4" name="Slide Number Placeholder 3"/>
          <p:cNvSpPr>
            <a:spLocks noGrp="1"/>
          </p:cNvSpPr>
          <p:nvPr>
            <p:ph type="sldNum" sz="quarter" idx="5"/>
          </p:nvPr>
        </p:nvSpPr>
        <p:spPr/>
        <p:txBody>
          <a:bodyPr/>
          <a:lstStyle/>
          <a:p>
            <a:fld id="{398EF4E7-E218-B24F-9801-7DF9D4DFB8ED}" type="slidenum">
              <a:rPr lang="en-US" smtClean="0"/>
              <a:t>12</a:t>
            </a:fld>
            <a:endParaRPr lang="en-US"/>
          </a:p>
        </p:txBody>
      </p:sp>
    </p:spTree>
    <p:extLst>
      <p:ext uri="{BB962C8B-B14F-4D97-AF65-F5344CB8AC3E}">
        <p14:creationId xmlns:p14="http://schemas.microsoft.com/office/powerpoint/2010/main" val="2302008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563706-1132-40AC-95A8-A2EE2DD037CC}" type="datetimeFigureOut">
              <a:rPr lang="en-US" smtClean="0"/>
              <a:t>11/6/24</a:t>
            </a:fld>
            <a:endParaRPr lang="en-US"/>
          </a:p>
        </p:txBody>
      </p:sp>
      <p:sp>
        <p:nvSpPr>
          <p:cNvPr id="5" name="Footer Placeholder 4"/>
          <p:cNvSpPr>
            <a:spLocks noGrp="1"/>
          </p:cNvSpPr>
          <p:nvPr>
            <p:ph type="ftr" sz="quarter" idx="11"/>
          </p:nvPr>
        </p:nvSpPr>
        <p:spPr>
          <a:xfrm>
            <a:off x="2396319" y="329308"/>
            <a:ext cx="3086292" cy="309201"/>
          </a:xfrm>
        </p:spPr>
        <p:txBody>
          <a:bodyPr/>
          <a:lstStyle/>
          <a:p>
            <a:endParaRPr lang="en-US"/>
          </a:p>
        </p:txBody>
      </p:sp>
      <p:sp>
        <p:nvSpPr>
          <p:cNvPr id="6" name="Slide Number Placeholder 5"/>
          <p:cNvSpPr>
            <a:spLocks noGrp="1"/>
          </p:cNvSpPr>
          <p:nvPr>
            <p:ph type="sldNum" sz="quarter" idx="12"/>
          </p:nvPr>
        </p:nvSpPr>
        <p:spPr>
          <a:xfrm>
            <a:off x="1434703" y="798973"/>
            <a:ext cx="802005" cy="503578"/>
          </a:xfrm>
        </p:spPr>
        <p:txBody>
          <a:bodyPr/>
          <a:lstStyle/>
          <a:p>
            <a:fld id="{166571C7-33E9-4086-B267-F355D5EDFE68}" type="slidenum">
              <a:rPr lang="en-US" smtClean="0"/>
              <a:t>‹#›</a:t>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86856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563706-1132-40AC-95A8-A2EE2DD037CC}" type="datetimeFigureOut">
              <a:rPr lang="en-US" smtClean="0"/>
              <a:t>11/6/24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571C7-33E9-4086-B267-F355D5EDFE68}" type="slidenum">
              <a:rPr lang="en-US" smtClean="0"/>
              <a:t>‹#›</a:t>
            </a:fld>
            <a:endParaRPr lang="en-US"/>
          </a:p>
        </p:txBody>
      </p:sp>
    </p:spTree>
    <p:extLst>
      <p:ext uri="{BB962C8B-B14F-4D97-AF65-F5344CB8AC3E}">
        <p14:creationId xmlns:p14="http://schemas.microsoft.com/office/powerpoint/2010/main" val="1120939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563706-1132-40AC-95A8-A2EE2DD037CC}" type="datetimeFigureOut">
              <a:rPr lang="en-US" smtClean="0"/>
              <a:t>11/6/24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571C7-33E9-4086-B267-F355D5EDFE68}" type="slidenum">
              <a:rPr lang="en-US" smtClean="0"/>
              <a:t>‹#›</a:t>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65582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563706-1132-40AC-95A8-A2EE2DD037CC}" type="datetimeFigureOut">
              <a:rPr lang="en-US" smtClean="0"/>
              <a:t>11/6/24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571C7-33E9-4086-B267-F355D5EDFE68}"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838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563706-1132-40AC-95A8-A2EE2DD037CC}" type="datetimeFigureOut">
              <a:rPr lang="en-US" smtClean="0"/>
              <a:t>11/6/24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571C7-33E9-4086-B267-F355D5EDFE68}" type="slidenum">
              <a:rPr lang="en-US" smtClean="0"/>
              <a:t>‹#›</a:t>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76222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563706-1132-40AC-95A8-A2EE2DD037CC}" type="datetimeFigureOut">
              <a:rPr lang="en-US" smtClean="0"/>
              <a:t>11/6/24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6571C7-33E9-4086-B267-F355D5EDFE68}"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99014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563706-1132-40AC-95A8-A2EE2DD037CC}" type="datetimeFigureOut">
              <a:rPr lang="en-US" smtClean="0"/>
              <a:t>11/6/24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6571C7-33E9-4086-B267-F355D5EDFE68}" type="slidenum">
              <a:rPr lang="en-US" smtClean="0"/>
              <a:t>‹#›</a:t>
            </a:fld>
            <a:endParaRPr lang="en-US"/>
          </a:p>
        </p:txBody>
      </p:sp>
    </p:spTree>
    <p:extLst>
      <p:ext uri="{BB962C8B-B14F-4D97-AF65-F5344CB8AC3E}">
        <p14:creationId xmlns:p14="http://schemas.microsoft.com/office/powerpoint/2010/main" val="586953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563706-1132-40AC-95A8-A2EE2DD037CC}" type="datetimeFigureOut">
              <a:rPr lang="en-US" smtClean="0"/>
              <a:t>11/6/24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6571C7-33E9-4086-B267-F355D5EDFE68}" type="slidenum">
              <a:rPr lang="en-US" smtClean="0"/>
              <a:t>‹#›</a:t>
            </a:fld>
            <a:endParaRPr lang="en-US"/>
          </a:p>
        </p:txBody>
      </p:sp>
    </p:spTree>
    <p:extLst>
      <p:ext uri="{BB962C8B-B14F-4D97-AF65-F5344CB8AC3E}">
        <p14:creationId xmlns:p14="http://schemas.microsoft.com/office/powerpoint/2010/main" val="2279355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563706-1132-40AC-95A8-A2EE2DD037CC}" type="datetimeFigureOut">
              <a:rPr lang="en-US" smtClean="0"/>
              <a:t>11/6/24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6571C7-33E9-4086-B267-F355D5EDFE68}" type="slidenum">
              <a:rPr lang="en-US" smtClean="0"/>
              <a:t>‹#›</a:t>
            </a:fld>
            <a:endParaRPr lang="en-US"/>
          </a:p>
        </p:txBody>
      </p:sp>
    </p:spTree>
    <p:extLst>
      <p:ext uri="{BB962C8B-B14F-4D97-AF65-F5344CB8AC3E}">
        <p14:creationId xmlns:p14="http://schemas.microsoft.com/office/powerpoint/2010/main" val="2668994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7563706-1132-40AC-95A8-A2EE2DD037CC}" type="datetimeFigureOut">
              <a:rPr lang="en-US" smtClean="0"/>
              <a:t>11/6/24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6571C7-33E9-4086-B267-F355D5EDFE68}" type="slidenum">
              <a:rPr lang="en-US" smtClean="0"/>
              <a:t>‹#›</a:t>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24626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C7563706-1132-40AC-95A8-A2EE2DD037CC}" type="datetimeFigureOut">
              <a:rPr lang="en-US" smtClean="0"/>
              <a:t>11/6/24</a:t>
            </a:fld>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US"/>
          </a:p>
        </p:txBody>
      </p:sp>
      <p:sp>
        <p:nvSpPr>
          <p:cNvPr id="7" name="Slide Number Placeholder 6"/>
          <p:cNvSpPr>
            <a:spLocks noGrp="1"/>
          </p:cNvSpPr>
          <p:nvPr>
            <p:ph type="sldNum" sz="quarter" idx="12"/>
          </p:nvPr>
        </p:nvSpPr>
        <p:spPr/>
        <p:txBody>
          <a:bodyPr/>
          <a:lstStyle/>
          <a:p>
            <a:fld id="{166571C7-33E9-4086-B267-F355D5EDFE68}" type="slidenum">
              <a:rPr lang="en-US" smtClean="0"/>
              <a:t>‹#›</a:t>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09770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7563706-1132-40AC-95A8-A2EE2DD037CC}" type="datetimeFigureOut">
              <a:rPr lang="en-US" smtClean="0"/>
              <a:t>11/6/24</a:t>
            </a:fld>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166571C7-33E9-4086-B267-F355D5EDFE68}" type="slidenum">
              <a:rPr lang="en-US" smtClean="0"/>
              <a:t>‹#›</a:t>
            </a:fld>
            <a:endParaRPr lang="en-US"/>
          </a:p>
        </p:txBody>
      </p:sp>
    </p:spTree>
    <p:extLst>
      <p:ext uri="{BB962C8B-B14F-4D97-AF65-F5344CB8AC3E}">
        <p14:creationId xmlns:p14="http://schemas.microsoft.com/office/powerpoint/2010/main" val="13972054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lockuplead.myshopify.com/collections/frontpage/products/instant-lead-test-kit" TargetMode="External"/><Relationship Id="rId2" Type="http://schemas.openxmlformats.org/officeDocument/2006/relationships/hyperlink" Target="https://youtu.be/BWgxU9BSBng?si=9lPpJccxImOGw_EH" TargetMode="External"/><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1EE485E7-7D6D-4CB0-A3AD-261D97B2EF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A55E3208-F0C4-4962-8946-065C94F89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2" name="Title 1">
            <a:extLst>
              <a:ext uri="{FF2B5EF4-FFF2-40B4-BE49-F238E27FC236}">
                <a16:creationId xmlns:a16="http://schemas.microsoft.com/office/drawing/2014/main" id="{E9E7069C-6A73-4458-A9EE-325EA5D38C8B}"/>
              </a:ext>
            </a:extLst>
          </p:cNvPr>
          <p:cNvSpPr>
            <a:spLocks noGrp="1"/>
          </p:cNvSpPr>
          <p:nvPr>
            <p:ph type="ctrTitle"/>
          </p:nvPr>
        </p:nvSpPr>
        <p:spPr>
          <a:xfrm>
            <a:off x="3717900" y="635392"/>
            <a:ext cx="4734694" cy="3711894"/>
          </a:xfrm>
        </p:spPr>
        <p:txBody>
          <a:bodyPr anchor="ctr">
            <a:normAutofit/>
          </a:bodyPr>
          <a:lstStyle/>
          <a:p>
            <a:r>
              <a:rPr lang="en-US" sz="3600" dirty="0"/>
              <a:t>Getting Started: Prep and Process for Lead hazard control</a:t>
            </a:r>
          </a:p>
        </p:txBody>
      </p:sp>
      <p:sp>
        <p:nvSpPr>
          <p:cNvPr id="3" name="Subtitle 2">
            <a:extLst>
              <a:ext uri="{FF2B5EF4-FFF2-40B4-BE49-F238E27FC236}">
                <a16:creationId xmlns:a16="http://schemas.microsoft.com/office/drawing/2014/main" id="{F2B815BB-EA0E-44F9-9752-8072AC55CA8D}"/>
              </a:ext>
            </a:extLst>
          </p:cNvPr>
          <p:cNvSpPr>
            <a:spLocks noGrp="1"/>
          </p:cNvSpPr>
          <p:nvPr>
            <p:ph type="subTitle" idx="1"/>
          </p:nvPr>
        </p:nvSpPr>
        <p:spPr>
          <a:xfrm rot="-10800000" flipV="1">
            <a:off x="726042" y="4520468"/>
            <a:ext cx="7489189" cy="1252650"/>
          </a:xfrm>
        </p:spPr>
        <p:txBody>
          <a:bodyPr anchor="ctr">
            <a:normAutofit/>
          </a:bodyPr>
          <a:lstStyle/>
          <a:p>
            <a:r>
              <a:rPr lang="en-US" dirty="0"/>
              <a:t>Bill Gethard, NJ Lead institute trainer/mentor</a:t>
            </a:r>
          </a:p>
          <a:p>
            <a:r>
              <a:rPr lang="en-US" dirty="0"/>
              <a:t>Peter Rose, Managing Director</a:t>
            </a:r>
          </a:p>
        </p:txBody>
      </p:sp>
      <p:cxnSp>
        <p:nvCxnSpPr>
          <p:cNvPr id="24" name="Straight Connector 11">
            <a:extLst>
              <a:ext uri="{FF2B5EF4-FFF2-40B4-BE49-F238E27FC236}">
                <a16:creationId xmlns:a16="http://schemas.microsoft.com/office/drawing/2014/main" id="{4FAE17D3-C2DC-4665-AF20-33C5BACD5E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375124"/>
            <a:ext cx="0" cy="301752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25" name="Picture 13">
            <a:extLst>
              <a:ext uri="{FF2B5EF4-FFF2-40B4-BE49-F238E27FC236}">
                <a16:creationId xmlns:a16="http://schemas.microsoft.com/office/drawing/2014/main" id="{7021C573-B3FF-44B8-A5DE-AB39E9AA6B9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26" name="Straight Connector 15">
            <a:extLst>
              <a:ext uri="{FF2B5EF4-FFF2-40B4-BE49-F238E27FC236}">
                <a16:creationId xmlns:a16="http://schemas.microsoft.com/office/drawing/2014/main" id="{50B0CCD4-E9B0-43B2-806F-05EDF57A762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5" name="Picture 4" descr="Logo, company name&#10;&#10;Description automatically generated">
            <a:extLst>
              <a:ext uri="{FF2B5EF4-FFF2-40B4-BE49-F238E27FC236}">
                <a16:creationId xmlns:a16="http://schemas.microsoft.com/office/drawing/2014/main" id="{5CA85DFF-3279-4549-B0A4-8FC6ABF9CB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3651" y="1437700"/>
            <a:ext cx="2169046" cy="1370940"/>
          </a:xfrm>
          <a:prstGeom prst="rect">
            <a:avLst/>
          </a:prstGeom>
        </p:spPr>
      </p:pic>
    </p:spTree>
    <p:extLst>
      <p:ext uri="{BB962C8B-B14F-4D97-AF65-F5344CB8AC3E}">
        <p14:creationId xmlns:p14="http://schemas.microsoft.com/office/powerpoint/2010/main" val="3036794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681AD-CE97-1D26-8DE7-348B0556BF93}"/>
              </a:ext>
            </a:extLst>
          </p:cNvPr>
          <p:cNvSpPr>
            <a:spLocks noGrp="1"/>
          </p:cNvSpPr>
          <p:nvPr>
            <p:ph type="title"/>
          </p:nvPr>
        </p:nvSpPr>
        <p:spPr/>
        <p:txBody>
          <a:bodyPr/>
          <a:lstStyle/>
          <a:p>
            <a:r>
              <a:rPr lang="en-US" dirty="0"/>
              <a:t>Contractor Selection</a:t>
            </a:r>
          </a:p>
        </p:txBody>
      </p:sp>
      <p:sp>
        <p:nvSpPr>
          <p:cNvPr id="3" name="Content Placeholder 2">
            <a:extLst>
              <a:ext uri="{FF2B5EF4-FFF2-40B4-BE49-F238E27FC236}">
                <a16:creationId xmlns:a16="http://schemas.microsoft.com/office/drawing/2014/main" id="{6B169145-2FC8-0032-4D31-A130E75CEEFC}"/>
              </a:ext>
            </a:extLst>
          </p:cNvPr>
          <p:cNvSpPr>
            <a:spLocks noGrp="1"/>
          </p:cNvSpPr>
          <p:nvPr>
            <p:ph idx="1"/>
          </p:nvPr>
        </p:nvSpPr>
        <p:spPr/>
        <p:txBody>
          <a:bodyPr/>
          <a:lstStyle/>
          <a:p>
            <a:r>
              <a:rPr lang="en-US" dirty="0"/>
              <a:t>Contractors are selected after the job specifications are known from LCM walkthrough and LIRA.</a:t>
            </a:r>
          </a:p>
          <a:p>
            <a:r>
              <a:rPr lang="en-US" dirty="0"/>
              <a:t>Agencies can use Bid or Round Robin method of contractor selection.</a:t>
            </a:r>
          </a:p>
          <a:p>
            <a:r>
              <a:rPr lang="en-US" dirty="0"/>
              <a:t>Refer to DCA contractor Bid Rules if using.</a:t>
            </a:r>
          </a:p>
          <a:p>
            <a:r>
              <a:rPr lang="en-US" dirty="0"/>
              <a:t>Recommend Round Robin.</a:t>
            </a:r>
          </a:p>
          <a:p>
            <a:endParaRPr lang="en-US" dirty="0"/>
          </a:p>
          <a:p>
            <a:pPr marL="0" indent="0">
              <a:buNone/>
            </a:pPr>
            <a:endParaRPr lang="en-US" dirty="0"/>
          </a:p>
        </p:txBody>
      </p:sp>
    </p:spTree>
    <p:extLst>
      <p:ext uri="{BB962C8B-B14F-4D97-AF65-F5344CB8AC3E}">
        <p14:creationId xmlns:p14="http://schemas.microsoft.com/office/powerpoint/2010/main" val="1897919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FF82F7-5EF2-4840-B824-64607AA1F793}"/>
              </a:ext>
            </a:extLst>
          </p:cNvPr>
          <p:cNvSpPr txBox="1"/>
          <p:nvPr/>
        </p:nvSpPr>
        <p:spPr>
          <a:xfrm>
            <a:off x="520117" y="377505"/>
            <a:ext cx="8103766" cy="5170646"/>
          </a:xfrm>
          <a:prstGeom prst="rect">
            <a:avLst/>
          </a:prstGeom>
          <a:noFill/>
        </p:spPr>
        <p:txBody>
          <a:bodyPr wrap="square" lIns="91440" tIns="45720" rIns="91440" bIns="45720" rtlCol="0" anchor="t">
            <a:spAutoFit/>
          </a:bodyPr>
          <a:lstStyle/>
          <a:p>
            <a:r>
              <a:rPr lang="en-US" sz="2000" b="1" dirty="0"/>
              <a:t>Contractor Round Robin Process Summary</a:t>
            </a:r>
          </a:p>
          <a:p>
            <a:endParaRPr lang="en-US" sz="1200" dirty="0"/>
          </a:p>
          <a:p>
            <a:pPr marL="171450" indent="-171450">
              <a:buFont typeface="Arial" panose="020B0604020202020204" pitchFamily="34" charset="0"/>
              <a:buChar char="•"/>
            </a:pPr>
            <a:r>
              <a:rPr lang="en-US" sz="1400" dirty="0"/>
              <a:t>Contractors are part of a pool of contractors from which they will be chosen for each lead job based on capacity, skill and availability.  Our goal is to distribute jobs equitably based on the skills and abilities of each contracting company.</a:t>
            </a:r>
            <a:endParaRPr lang="en-US" dirty="0"/>
          </a:p>
          <a:p>
            <a:endParaRPr lang="en-US" sz="1400" dirty="0"/>
          </a:p>
          <a:p>
            <a:pPr marL="171450" indent="-171450">
              <a:buFont typeface="Arial" panose="020B0604020202020204" pitchFamily="34" charset="0"/>
              <a:buChar char="•"/>
            </a:pPr>
            <a:r>
              <a:rPr lang="en-US" sz="1400" dirty="0"/>
              <a:t>After LCM has idea of size of job based on walkthrough of unit with Lead Evaluator, a Contractor is chosen out of the pool. Contractor size, skill and ability must match the job.</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r>
              <a:rPr lang="en-US" sz="1400" dirty="0"/>
              <a:t>Contractor then will be required to do walkthrough of unit with LCM.</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r>
              <a:rPr lang="en-US" sz="1400" dirty="0"/>
              <a:t>LCM will provide Contractor with Scope of Work with items listed, but no costs.</a:t>
            </a:r>
            <a:r>
              <a:rPr lang="en-US" dirty="0"/>
              <a:t> </a:t>
            </a:r>
            <a:r>
              <a:rPr lang="en-US" sz="1400" dirty="0"/>
              <a:t>The LCM is available to discuss the write-up and cost estimate with Contractor to clarify and negotiate prices.</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r>
              <a:rPr lang="en-US" sz="1400" dirty="0"/>
              <a:t>Contractor and LCM will agree to final Scope of Work costs. Change Orders are rarely given.</a:t>
            </a:r>
            <a:endParaRPr lang="en-US" dirty="0"/>
          </a:p>
          <a:p>
            <a:endParaRPr lang="en-US" sz="1400" dirty="0"/>
          </a:p>
          <a:p>
            <a:pPr marL="171450" indent="-171450">
              <a:buFont typeface="Arial" panose="020B0604020202020204" pitchFamily="34" charset="0"/>
              <a:buChar char="•"/>
            </a:pPr>
            <a:r>
              <a:rPr lang="en-US" sz="1400" dirty="0"/>
              <a:t>Once accepted, contractor will be awarded the project for the amount of the final cost estimate approved by the Lead Construction Manager or Lead Program Manager. </a:t>
            </a:r>
          </a:p>
          <a:p>
            <a:endParaRPr lang="en-US" sz="1400" dirty="0"/>
          </a:p>
          <a:p>
            <a:pPr marL="171450" indent="-171450">
              <a:buFont typeface="Arial" panose="020B0604020202020204" pitchFamily="34" charset="0"/>
              <a:buChar char="•"/>
            </a:pPr>
            <a:r>
              <a:rPr lang="en-US" sz="1400" dirty="0"/>
              <a:t>Once an eligible contractor is awarded a property, that firm will not be offered another unit until the remaining contractors are given an opportunity to participate, if possible.  This will repeat until all contractors have been offered an opportunity to be awarded a contract. Once exhausted, a new lottery cycle will begin.</a:t>
            </a:r>
          </a:p>
        </p:txBody>
      </p:sp>
    </p:spTree>
    <p:extLst>
      <p:ext uri="{BB962C8B-B14F-4D97-AF65-F5344CB8AC3E}">
        <p14:creationId xmlns:p14="http://schemas.microsoft.com/office/powerpoint/2010/main" val="1021764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CCDFE-7E85-EB0F-D3FB-6621E47B5198}"/>
              </a:ext>
            </a:extLst>
          </p:cNvPr>
          <p:cNvSpPr>
            <a:spLocks noGrp="1"/>
          </p:cNvSpPr>
          <p:nvPr>
            <p:ph type="title"/>
          </p:nvPr>
        </p:nvSpPr>
        <p:spPr/>
        <p:txBody>
          <a:bodyPr/>
          <a:lstStyle/>
          <a:p>
            <a:r>
              <a:rPr lang="en-US" dirty="0"/>
              <a:t>Starting lead work</a:t>
            </a:r>
          </a:p>
        </p:txBody>
      </p:sp>
      <p:sp>
        <p:nvSpPr>
          <p:cNvPr id="3" name="Content Placeholder 2">
            <a:extLst>
              <a:ext uri="{FF2B5EF4-FFF2-40B4-BE49-F238E27FC236}">
                <a16:creationId xmlns:a16="http://schemas.microsoft.com/office/drawing/2014/main" id="{FAFA5374-8145-90F8-FE9F-1C6EB03930E3}"/>
              </a:ext>
            </a:extLst>
          </p:cNvPr>
          <p:cNvSpPr>
            <a:spLocks noGrp="1"/>
          </p:cNvSpPr>
          <p:nvPr>
            <p:ph idx="1"/>
          </p:nvPr>
        </p:nvSpPr>
        <p:spPr/>
        <p:txBody>
          <a:bodyPr>
            <a:normAutofit fontScale="92500" lnSpcReduction="20000"/>
          </a:bodyPr>
          <a:lstStyle/>
          <a:p>
            <a:r>
              <a:rPr lang="en-US" dirty="0"/>
              <a:t>Award bid. Consider giving contractors 25%-50% of job up front.  Helps smaller contractors with cash flow.</a:t>
            </a:r>
          </a:p>
          <a:p>
            <a:r>
              <a:rPr lang="en-US" dirty="0"/>
              <a:t>LCM or Agency coordinates job start with resident and contractor.  Contractor should give idea of time to completion.</a:t>
            </a:r>
          </a:p>
          <a:p>
            <a:r>
              <a:rPr lang="en-US" dirty="0"/>
              <a:t>LCM should attend set-up (is containment correct?), speak with the owner/resident and make sure things are started correctly.  </a:t>
            </a:r>
          </a:p>
          <a:p>
            <a:r>
              <a:rPr lang="en-US" dirty="0"/>
              <a:t>LCM is the GC.  Responsible for making sure things work in all aspects from start to finish.</a:t>
            </a:r>
          </a:p>
        </p:txBody>
      </p:sp>
    </p:spTree>
    <p:extLst>
      <p:ext uri="{BB962C8B-B14F-4D97-AF65-F5344CB8AC3E}">
        <p14:creationId xmlns:p14="http://schemas.microsoft.com/office/powerpoint/2010/main" val="2876783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18336-8624-D78E-420C-08902B25591E}"/>
              </a:ext>
            </a:extLst>
          </p:cNvPr>
          <p:cNvSpPr>
            <a:spLocks noGrp="1"/>
          </p:cNvSpPr>
          <p:nvPr>
            <p:ph type="title"/>
          </p:nvPr>
        </p:nvSpPr>
        <p:spPr/>
        <p:txBody>
          <a:bodyPr/>
          <a:lstStyle/>
          <a:p>
            <a:r>
              <a:rPr lang="en-US" dirty="0"/>
              <a:t>Monitoring Lead Contractors</a:t>
            </a:r>
          </a:p>
        </p:txBody>
      </p:sp>
      <p:sp>
        <p:nvSpPr>
          <p:cNvPr id="3" name="Content Placeholder 2">
            <a:extLst>
              <a:ext uri="{FF2B5EF4-FFF2-40B4-BE49-F238E27FC236}">
                <a16:creationId xmlns:a16="http://schemas.microsoft.com/office/drawing/2014/main" id="{CCD218EB-A0DE-6481-EA02-DEB65DC83BB1}"/>
              </a:ext>
            </a:extLst>
          </p:cNvPr>
          <p:cNvSpPr>
            <a:spLocks noGrp="1"/>
          </p:cNvSpPr>
          <p:nvPr>
            <p:ph idx="1"/>
          </p:nvPr>
        </p:nvSpPr>
        <p:spPr/>
        <p:txBody>
          <a:bodyPr/>
          <a:lstStyle/>
          <a:p>
            <a:r>
              <a:rPr lang="en-US" dirty="0"/>
              <a:t>Visit site during work, to monitor and give any corrections.  </a:t>
            </a:r>
          </a:p>
          <a:p>
            <a:r>
              <a:rPr lang="en-US" dirty="0"/>
              <a:t>Must visit prior to Clearance to ensure all work is done per SOW, meets standards and unit is cleaned properly.</a:t>
            </a:r>
          </a:p>
          <a:p>
            <a:r>
              <a:rPr lang="en-US" dirty="0"/>
              <a:t>Get completion timeline from Contractor, so Clearance can be arranged.</a:t>
            </a:r>
          </a:p>
        </p:txBody>
      </p:sp>
    </p:spTree>
    <p:extLst>
      <p:ext uri="{BB962C8B-B14F-4D97-AF65-F5344CB8AC3E}">
        <p14:creationId xmlns:p14="http://schemas.microsoft.com/office/powerpoint/2010/main" val="1515614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F71C6-1546-60D9-3BC6-CA173ECADF59}"/>
              </a:ext>
            </a:extLst>
          </p:cNvPr>
          <p:cNvSpPr>
            <a:spLocks noGrp="1"/>
          </p:cNvSpPr>
          <p:nvPr>
            <p:ph type="title"/>
          </p:nvPr>
        </p:nvSpPr>
        <p:spPr/>
        <p:txBody>
          <a:bodyPr/>
          <a:lstStyle/>
          <a:p>
            <a:r>
              <a:rPr lang="en-US" dirty="0"/>
              <a:t>Final Inspections and Lead Clearance</a:t>
            </a:r>
          </a:p>
        </p:txBody>
      </p:sp>
      <p:sp>
        <p:nvSpPr>
          <p:cNvPr id="3" name="Content Placeholder 2">
            <a:extLst>
              <a:ext uri="{FF2B5EF4-FFF2-40B4-BE49-F238E27FC236}">
                <a16:creationId xmlns:a16="http://schemas.microsoft.com/office/drawing/2014/main" id="{78938889-17C2-96CA-28CA-E68AED385E18}"/>
              </a:ext>
            </a:extLst>
          </p:cNvPr>
          <p:cNvSpPr>
            <a:spLocks noGrp="1"/>
          </p:cNvSpPr>
          <p:nvPr>
            <p:ph idx="1"/>
          </p:nvPr>
        </p:nvSpPr>
        <p:spPr/>
        <p:txBody>
          <a:bodyPr/>
          <a:lstStyle/>
          <a:p>
            <a:r>
              <a:rPr lang="en-US" dirty="0"/>
              <a:t>Once the completion time is known, Clearance can be ordered no sooner than 1 hour after cleaning.</a:t>
            </a:r>
          </a:p>
          <a:p>
            <a:r>
              <a:rPr lang="en-US" dirty="0"/>
              <a:t>Call Lead Evaluation company from list to schedule.  Can be same or different that one that did LIRA.</a:t>
            </a:r>
          </a:p>
          <a:p>
            <a:r>
              <a:rPr lang="en-US" dirty="0"/>
              <a:t>Give them the SOW, so they will know work areas.  Dust samples must be collected in every work area.</a:t>
            </a:r>
          </a:p>
          <a:p>
            <a:r>
              <a:rPr lang="en-US" dirty="0"/>
              <a:t>Clearance report is due to you within 72 hours. </a:t>
            </a:r>
          </a:p>
        </p:txBody>
      </p:sp>
    </p:spTree>
    <p:extLst>
      <p:ext uri="{BB962C8B-B14F-4D97-AF65-F5344CB8AC3E}">
        <p14:creationId xmlns:p14="http://schemas.microsoft.com/office/powerpoint/2010/main" val="2312101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BF09707B-8ECB-DDF5-11EA-CF1F408848EB}"/>
              </a:ext>
            </a:extLst>
          </p:cNvPr>
          <p:cNvSpPr>
            <a:spLocks noChangeArrowheads="1"/>
          </p:cNvSpPr>
          <p:nvPr/>
        </p:nvSpPr>
        <p:spPr bwMode="auto">
          <a:xfrm>
            <a:off x="-455295" y="-74623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 name="Diagram 2">
            <a:extLst>
              <a:ext uri="{FF2B5EF4-FFF2-40B4-BE49-F238E27FC236}">
                <a16:creationId xmlns:a16="http://schemas.microsoft.com/office/drawing/2014/main" id="{85574585-D4B1-9B7B-146C-8CC91FB00948}"/>
              </a:ext>
            </a:extLst>
          </p:cNvPr>
          <p:cNvGraphicFramePr/>
          <p:nvPr>
            <p:extLst>
              <p:ext uri="{D42A27DB-BD31-4B8C-83A1-F6EECF244321}">
                <p14:modId xmlns:p14="http://schemas.microsoft.com/office/powerpoint/2010/main" val="3130445197"/>
              </p:ext>
            </p:extLst>
          </p:nvPr>
        </p:nvGraphicFramePr>
        <p:xfrm>
          <a:off x="259080" y="146574"/>
          <a:ext cx="8625840" cy="6254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a:extLst>
              <a:ext uri="{FF2B5EF4-FFF2-40B4-BE49-F238E27FC236}">
                <a16:creationId xmlns:a16="http://schemas.microsoft.com/office/drawing/2014/main" id="{BEC2C079-4363-CDB8-E94F-0C24DE83F024}"/>
              </a:ext>
            </a:extLst>
          </p:cNvPr>
          <p:cNvSpPr>
            <a:spLocks noChangeArrowheads="1"/>
          </p:cNvSpPr>
          <p:nvPr/>
        </p:nvSpPr>
        <p:spPr bwMode="auto">
          <a:xfrm>
            <a:off x="-455295" y="-28903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tx1"/>
                </a:solidFill>
                <a:effectLst/>
                <a:latin typeface="Aharoni" panose="02010803020104030203" pitchFamily="2" charset="-79"/>
                <a:ea typeface="Calibri" panose="020F0502020204030204" pitchFamily="34" charset="0"/>
                <a:cs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40620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0" name="Rectangle 7">
            <a:extLst>
              <a:ext uri="{FF2B5EF4-FFF2-40B4-BE49-F238E27FC236}">
                <a16:creationId xmlns:a16="http://schemas.microsoft.com/office/drawing/2014/main" id="{1CE580D1-F917-4567-AFB4-99AA9B52AD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1" name="Picture 9">
            <a:extLst>
              <a:ext uri="{FF2B5EF4-FFF2-40B4-BE49-F238E27FC236}">
                <a16:creationId xmlns:a16="http://schemas.microsoft.com/office/drawing/2014/main" id="{1F5620B8-A2D8-4568-B566-F0453A0D916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22" name="Straight Connector 11">
            <a:extLst>
              <a:ext uri="{FF2B5EF4-FFF2-40B4-BE49-F238E27FC236}">
                <a16:creationId xmlns:a16="http://schemas.microsoft.com/office/drawing/2014/main" id="{1C7D2BA4-4B7A-4596-8BCC-5CF7154238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23" name="Straight Connector 13">
            <a:extLst>
              <a:ext uri="{FF2B5EF4-FFF2-40B4-BE49-F238E27FC236}">
                <a16:creationId xmlns:a16="http://schemas.microsoft.com/office/drawing/2014/main" id="{4977F1E1-2B6F-4BB6-899F-67D8764D83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813335" y="3528542"/>
            <a:ext cx="6477804"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24" name="Picture 3" descr="Question mark on green pastel background">
            <a:extLst>
              <a:ext uri="{FF2B5EF4-FFF2-40B4-BE49-F238E27FC236}">
                <a16:creationId xmlns:a16="http://schemas.microsoft.com/office/drawing/2014/main" id="{5FD5E566-D66F-480E-840F-72E6B74198E1}"/>
              </a:ext>
            </a:extLst>
          </p:cNvPr>
          <p:cNvPicPr>
            <a:picLocks noChangeAspect="1"/>
          </p:cNvPicPr>
          <p:nvPr/>
        </p:nvPicPr>
        <p:blipFill rotWithShape="1">
          <a:blip r:embed="rId3"/>
          <a:srcRect r="3"/>
          <a:stretch/>
        </p:blipFill>
        <p:spPr>
          <a:xfrm>
            <a:off x="1" y="10"/>
            <a:ext cx="9143771" cy="6857990"/>
          </a:xfrm>
          <a:prstGeom prst="rect">
            <a:avLst/>
          </a:prstGeom>
          <a:noFill/>
        </p:spPr>
      </p:pic>
      <p:sp>
        <p:nvSpPr>
          <p:cNvPr id="25" name="Rectangle 15">
            <a:extLst>
              <a:ext uri="{FF2B5EF4-FFF2-40B4-BE49-F238E27FC236}">
                <a16:creationId xmlns:a16="http://schemas.microsoft.com/office/drawing/2014/main" id="{A4092ECB-D375-4A85-AD6E-85644D2A99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82" y="3064931"/>
            <a:ext cx="6219780" cy="2488568"/>
          </a:xfrm>
          <a:prstGeom prst="rect">
            <a:avLst/>
          </a:prstGeom>
          <a:solidFill>
            <a:srgbClr val="000001">
              <a:alpha val="7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712B6EE1-9663-4252-B4A0-A66ABC49DF99}"/>
              </a:ext>
            </a:extLst>
          </p:cNvPr>
          <p:cNvSpPr txBox="1"/>
          <p:nvPr/>
        </p:nvSpPr>
        <p:spPr>
          <a:xfrm>
            <a:off x="975394" y="3236470"/>
            <a:ext cx="5121783" cy="1252601"/>
          </a:xfrm>
          <a:prstGeom prst="rect">
            <a:avLst/>
          </a:prstGeom>
        </p:spPr>
        <p:txBody>
          <a:bodyPr vert="horz" lIns="91440" tIns="45720" rIns="91440" bIns="0" rtlCol="0" anchor="b">
            <a:normAutofit/>
          </a:bodyPr>
          <a:lstStyle/>
          <a:p>
            <a:pPr algn="r" defTabSz="914400">
              <a:lnSpc>
                <a:spcPct val="90000"/>
              </a:lnSpc>
              <a:spcBef>
                <a:spcPct val="0"/>
              </a:spcBef>
              <a:spcAft>
                <a:spcPts val="600"/>
              </a:spcAft>
            </a:pPr>
            <a:r>
              <a:rPr lang="en-US" sz="3800" cap="all">
                <a:solidFill>
                  <a:srgbClr val="FFFFFE"/>
                </a:solidFill>
                <a:latin typeface="+mj-lt"/>
                <a:ea typeface="+mj-ea"/>
                <a:cs typeface="+mj-cs"/>
              </a:rPr>
              <a:t>Questions?</a:t>
            </a:r>
          </a:p>
        </p:txBody>
      </p:sp>
      <p:cxnSp>
        <p:nvCxnSpPr>
          <p:cNvPr id="26" name="Straight Connector 17">
            <a:extLst>
              <a:ext uri="{FF2B5EF4-FFF2-40B4-BE49-F238E27FC236}">
                <a16:creationId xmlns:a16="http://schemas.microsoft.com/office/drawing/2014/main" id="{B6C1711D-6DAC-4FE1-B7B6-AC8A81B84C0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75393" y="4666480"/>
            <a:ext cx="5121783" cy="0"/>
          </a:xfrm>
          <a:prstGeom prst="line">
            <a:avLst/>
          </a:prstGeom>
          <a:ln w="31750">
            <a:solidFill>
              <a:srgbClr val="589195"/>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64292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iterate>
                                    <p:tmPct val="10000"/>
                                  </p:iterate>
                                  <p:childTnLst>
                                    <p:set>
                                      <p:cBhvr>
                                        <p:cTn id="6" dur="1" fill="hold">
                                          <p:stCondLst>
                                            <p:cond delay="0"/>
                                          </p:stCondLst>
                                        </p:cTn>
                                        <p:tgtEl>
                                          <p:spTgt spid="24"/>
                                        </p:tgtEl>
                                        <p:attrNameLst>
                                          <p:attrName>style.visibility</p:attrName>
                                        </p:attrNameLst>
                                      </p:cBhvr>
                                      <p:to>
                                        <p:strVal val="visible"/>
                                      </p:to>
                                    </p:set>
                                    <p:animEffect transition="in" filter="fade">
                                      <p:cBhvr>
                                        <p:cTn id="7" dur="700"/>
                                        <p:tgtEl>
                                          <p:spTgt spid="24"/>
                                        </p:tgtEl>
                                      </p:cBhvr>
                                    </p:animEffect>
                                  </p:childTnLst>
                                </p:cTn>
                              </p:par>
                              <p:par>
                                <p:cTn id="8" presetID="10" presetClass="entr" presetSubtype="0" fill="hold" nodeType="withEffect">
                                  <p:stCondLst>
                                    <p:cond delay="0"/>
                                  </p:stCondLst>
                                  <p:iterate>
                                    <p:tmPct val="10000"/>
                                  </p:iterate>
                                  <p:childTnLst>
                                    <p:set>
                                      <p:cBhvr>
                                        <p:cTn id="9" dur="1" fill="hold">
                                          <p:stCondLst>
                                            <p:cond delay="0"/>
                                          </p:stCondLst>
                                        </p:cTn>
                                        <p:tgtEl>
                                          <p:spTgt spid="21"/>
                                        </p:tgtEl>
                                        <p:attrNameLst>
                                          <p:attrName>style.visibility</p:attrName>
                                        </p:attrNameLst>
                                      </p:cBhvr>
                                      <p:to>
                                        <p:strVal val="visible"/>
                                      </p:to>
                                    </p:set>
                                    <p:animEffect transition="in" filter="fade">
                                      <p:cBhvr>
                                        <p:cTn id="10" dur="7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3E3CB-C1B5-4E02-9959-59BD56B66227}"/>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EB691AC9-E7B3-42C6-B4B6-C567A51D1D09}"/>
              </a:ext>
            </a:extLst>
          </p:cNvPr>
          <p:cNvSpPr>
            <a:spLocks noGrp="1"/>
          </p:cNvSpPr>
          <p:nvPr>
            <p:ph idx="1"/>
          </p:nvPr>
        </p:nvSpPr>
        <p:spPr>
          <a:xfrm>
            <a:off x="1443491" y="1853755"/>
            <a:ext cx="6571343" cy="3612592"/>
          </a:xfrm>
        </p:spPr>
        <p:txBody>
          <a:bodyPr>
            <a:normAutofit/>
          </a:bodyPr>
          <a:lstStyle/>
          <a:p>
            <a:r>
              <a:rPr lang="en-US" dirty="0"/>
              <a:t>You will need:</a:t>
            </a:r>
          </a:p>
          <a:p>
            <a:pPr lvl="1"/>
            <a:r>
              <a:rPr lang="en-US" dirty="0"/>
              <a:t>A Lead Construction Manager</a:t>
            </a:r>
          </a:p>
          <a:p>
            <a:pPr lvl="1"/>
            <a:r>
              <a:rPr lang="en-US" dirty="0"/>
              <a:t>A Contractor Pool</a:t>
            </a:r>
          </a:p>
          <a:p>
            <a:pPr lvl="1"/>
            <a:r>
              <a:rPr lang="en-US" dirty="0"/>
              <a:t>Qualified applicants</a:t>
            </a:r>
          </a:p>
          <a:p>
            <a:r>
              <a:rPr lang="en-US" dirty="0"/>
              <a:t>PPT will be uploaded on NJ Lead Institute website as will the following docs.</a:t>
            </a:r>
          </a:p>
          <a:p>
            <a:pPr lvl="1"/>
            <a:r>
              <a:rPr lang="en-US" dirty="0"/>
              <a:t>Sample SOW and template for your use</a:t>
            </a:r>
          </a:p>
          <a:p>
            <a:pPr lvl="1"/>
            <a:r>
              <a:rPr lang="en-US" dirty="0"/>
              <a:t>Sample LIRA</a:t>
            </a:r>
          </a:p>
          <a:p>
            <a:pPr lvl="1"/>
            <a:r>
              <a:rPr lang="en-US" dirty="0"/>
              <a:t>Cost Guidelines</a:t>
            </a:r>
          </a:p>
          <a:p>
            <a:pPr marL="457200" lvl="1" indent="0">
              <a:buNone/>
            </a:pPr>
            <a:endParaRPr lang="en-US" dirty="0"/>
          </a:p>
        </p:txBody>
      </p:sp>
    </p:spTree>
    <p:extLst>
      <p:ext uri="{BB962C8B-B14F-4D97-AF65-F5344CB8AC3E}">
        <p14:creationId xmlns:p14="http://schemas.microsoft.com/office/powerpoint/2010/main" val="15809602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3E3CB-C1B5-4E02-9959-59BD56B66227}"/>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EB691AC9-E7B3-42C6-B4B6-C567A51D1D09}"/>
              </a:ext>
            </a:extLst>
          </p:cNvPr>
          <p:cNvSpPr>
            <a:spLocks noGrp="1"/>
          </p:cNvSpPr>
          <p:nvPr>
            <p:ph idx="1"/>
          </p:nvPr>
        </p:nvSpPr>
        <p:spPr>
          <a:xfrm>
            <a:off x="1443491" y="1853755"/>
            <a:ext cx="6571343" cy="3612592"/>
          </a:xfrm>
        </p:spPr>
        <p:txBody>
          <a:bodyPr>
            <a:normAutofit/>
          </a:bodyPr>
          <a:lstStyle/>
          <a:p>
            <a:r>
              <a:rPr lang="en-US" dirty="0"/>
              <a:t>We will be doing some ”How to” videos soon.</a:t>
            </a:r>
          </a:p>
          <a:p>
            <a:pPr lvl="1"/>
            <a:r>
              <a:rPr lang="en-US" dirty="0"/>
              <a:t>Initial testing for lead</a:t>
            </a:r>
          </a:p>
          <a:p>
            <a:pPr lvl="1"/>
            <a:r>
              <a:rPr lang="en-US" dirty="0"/>
              <a:t>Walk through with LCM and lead evaluator</a:t>
            </a:r>
          </a:p>
          <a:p>
            <a:pPr lvl="1"/>
            <a:r>
              <a:rPr lang="en-US" dirty="0"/>
              <a:t>Final walkthrough and clearance</a:t>
            </a:r>
          </a:p>
          <a:p>
            <a:r>
              <a:rPr lang="en-US" dirty="0"/>
              <a:t>Email Bill and me when you schedule your first LIRA.</a:t>
            </a:r>
          </a:p>
          <a:p>
            <a:r>
              <a:rPr lang="en-US" dirty="0"/>
              <a:t>Will provide assistance preparing first few Scopes of Work.</a:t>
            </a:r>
          </a:p>
          <a:p>
            <a:pPr lvl="1"/>
            <a:endParaRPr lang="en-US" dirty="0"/>
          </a:p>
        </p:txBody>
      </p:sp>
    </p:spTree>
    <p:extLst>
      <p:ext uri="{BB962C8B-B14F-4D97-AF65-F5344CB8AC3E}">
        <p14:creationId xmlns:p14="http://schemas.microsoft.com/office/powerpoint/2010/main" val="284534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13C71-7944-2591-A3EB-541AC4C6BB41}"/>
              </a:ext>
            </a:extLst>
          </p:cNvPr>
          <p:cNvSpPr>
            <a:spLocks noGrp="1"/>
          </p:cNvSpPr>
          <p:nvPr>
            <p:ph type="title"/>
          </p:nvPr>
        </p:nvSpPr>
        <p:spPr/>
        <p:txBody>
          <a:bodyPr/>
          <a:lstStyle/>
          <a:p>
            <a:r>
              <a:rPr lang="en-US" dirty="0"/>
              <a:t>Purpose of this Workshop</a:t>
            </a:r>
          </a:p>
        </p:txBody>
      </p:sp>
      <p:sp>
        <p:nvSpPr>
          <p:cNvPr id="3" name="Content Placeholder 2">
            <a:extLst>
              <a:ext uri="{FF2B5EF4-FFF2-40B4-BE49-F238E27FC236}">
                <a16:creationId xmlns:a16="http://schemas.microsoft.com/office/drawing/2014/main" id="{F6C05C9B-45E0-ECB5-5FB8-E3B20D5E8909}"/>
              </a:ext>
            </a:extLst>
          </p:cNvPr>
          <p:cNvSpPr>
            <a:spLocks noGrp="1"/>
          </p:cNvSpPr>
          <p:nvPr>
            <p:ph idx="1"/>
          </p:nvPr>
        </p:nvSpPr>
        <p:spPr/>
        <p:txBody>
          <a:bodyPr/>
          <a:lstStyle/>
          <a:p>
            <a:r>
              <a:rPr lang="en-US" dirty="0"/>
              <a:t>Provide new LCMs and Agencies with knowledge on the Best Practices for lead testing and remediation.</a:t>
            </a:r>
          </a:p>
          <a:p>
            <a:r>
              <a:rPr lang="en-US" dirty="0"/>
              <a:t>Provide a practical guide to the steps needed to successfully deliver lead testing, lead remediations and clearances.</a:t>
            </a:r>
          </a:p>
          <a:p>
            <a:r>
              <a:rPr lang="en-US" dirty="0"/>
              <a:t>Get lead field staff ready to deliver exceptional lead safe services to families in their community.</a:t>
            </a:r>
          </a:p>
          <a:p>
            <a:endParaRPr lang="en-US" dirty="0"/>
          </a:p>
        </p:txBody>
      </p:sp>
    </p:spTree>
    <p:extLst>
      <p:ext uri="{BB962C8B-B14F-4D97-AF65-F5344CB8AC3E}">
        <p14:creationId xmlns:p14="http://schemas.microsoft.com/office/powerpoint/2010/main" val="2773991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BB546-491C-A87C-7724-8B01228E0BCE}"/>
              </a:ext>
            </a:extLst>
          </p:cNvPr>
          <p:cNvSpPr>
            <a:spLocks noGrp="1"/>
          </p:cNvSpPr>
          <p:nvPr>
            <p:ph type="title"/>
          </p:nvPr>
        </p:nvSpPr>
        <p:spPr/>
        <p:txBody>
          <a:bodyPr/>
          <a:lstStyle/>
          <a:p>
            <a:r>
              <a:rPr lang="en-US" dirty="0"/>
              <a:t>What’s First?</a:t>
            </a:r>
          </a:p>
        </p:txBody>
      </p:sp>
      <p:sp>
        <p:nvSpPr>
          <p:cNvPr id="3" name="Content Placeholder 2">
            <a:extLst>
              <a:ext uri="{FF2B5EF4-FFF2-40B4-BE49-F238E27FC236}">
                <a16:creationId xmlns:a16="http://schemas.microsoft.com/office/drawing/2014/main" id="{FF1197F8-1C1F-AD6F-240A-19FD44E86348}"/>
              </a:ext>
            </a:extLst>
          </p:cNvPr>
          <p:cNvSpPr>
            <a:spLocks noGrp="1"/>
          </p:cNvSpPr>
          <p:nvPr>
            <p:ph idx="1"/>
          </p:nvPr>
        </p:nvSpPr>
        <p:spPr/>
        <p:txBody>
          <a:bodyPr/>
          <a:lstStyle/>
          <a:p>
            <a:r>
              <a:rPr lang="en-US" dirty="0"/>
              <a:t>Home Visit: Use using </a:t>
            </a:r>
            <a:r>
              <a:rPr lang="en-US"/>
              <a:t>lead test swabs </a:t>
            </a:r>
            <a:r>
              <a:rPr lang="en-US" dirty="0"/>
              <a:t>or spray to determine if LBP is present.  </a:t>
            </a:r>
          </a:p>
          <a:p>
            <a:pPr lvl="1"/>
            <a:r>
              <a:rPr lang="en-US" dirty="0"/>
              <a:t>Test several, but not all surfaces.  </a:t>
            </a:r>
          </a:p>
          <a:p>
            <a:pPr lvl="1"/>
            <a:r>
              <a:rPr lang="en-US" dirty="0"/>
              <a:t>Take photos!</a:t>
            </a:r>
          </a:p>
          <a:p>
            <a:r>
              <a:rPr lang="en-US" dirty="0"/>
              <a:t>If lead is found, then complete Application Process.</a:t>
            </a:r>
          </a:p>
          <a:p>
            <a:r>
              <a:rPr lang="en-US" dirty="0"/>
              <a:t>Once customer is “qualified”, order Lead Risk Assessment (LIRA)</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49551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B200A-F7F5-D139-5FC8-DF02B4E08F55}"/>
              </a:ext>
            </a:extLst>
          </p:cNvPr>
          <p:cNvSpPr>
            <a:spLocks noGrp="1"/>
          </p:cNvSpPr>
          <p:nvPr>
            <p:ph type="title"/>
          </p:nvPr>
        </p:nvSpPr>
        <p:spPr>
          <a:xfrm>
            <a:off x="1088684" y="804519"/>
            <a:ext cx="7202456" cy="1049235"/>
          </a:xfrm>
        </p:spPr>
        <p:txBody>
          <a:bodyPr>
            <a:normAutofit/>
          </a:bodyPr>
          <a:lstStyle/>
          <a:p>
            <a:r>
              <a:rPr lang="en-US" dirty="0"/>
              <a:t>Assessing Homes for Lead</a:t>
            </a:r>
          </a:p>
        </p:txBody>
      </p:sp>
      <p:sp>
        <p:nvSpPr>
          <p:cNvPr id="3" name="Content Placeholder 2">
            <a:extLst>
              <a:ext uri="{FF2B5EF4-FFF2-40B4-BE49-F238E27FC236}">
                <a16:creationId xmlns:a16="http://schemas.microsoft.com/office/drawing/2014/main" id="{9A46359F-8DEA-2B0F-905F-3FEE242625C1}"/>
              </a:ext>
            </a:extLst>
          </p:cNvPr>
          <p:cNvSpPr>
            <a:spLocks noGrp="1"/>
          </p:cNvSpPr>
          <p:nvPr>
            <p:ph idx="1"/>
          </p:nvPr>
        </p:nvSpPr>
        <p:spPr>
          <a:xfrm>
            <a:off x="850139" y="2015732"/>
            <a:ext cx="3603991" cy="3450613"/>
          </a:xfrm>
        </p:spPr>
        <p:txBody>
          <a:bodyPr>
            <a:normAutofit fontScale="92500"/>
          </a:bodyPr>
          <a:lstStyle/>
          <a:p>
            <a:pPr>
              <a:lnSpc>
                <a:spcPct val="110000"/>
              </a:lnSpc>
            </a:pPr>
            <a:r>
              <a:rPr lang="en-US" sz="1800" dirty="0"/>
              <a:t>Home visiting teams, weatherization staff or other home visitors</a:t>
            </a:r>
          </a:p>
          <a:p>
            <a:pPr>
              <a:lnSpc>
                <a:spcPct val="110000"/>
              </a:lnSpc>
            </a:pPr>
            <a:r>
              <a:rPr lang="en-US" sz="1800" dirty="0"/>
              <a:t>Provides initial assessment for lead using </a:t>
            </a:r>
            <a:r>
              <a:rPr lang="en-US" sz="1800" dirty="0">
                <a:hlinkClick r:id="rId2"/>
              </a:rPr>
              <a:t>lead swabs </a:t>
            </a:r>
            <a:r>
              <a:rPr lang="en-US" sz="1800" dirty="0"/>
              <a:t>or </a:t>
            </a:r>
            <a:r>
              <a:rPr lang="en-US" sz="1800" dirty="0">
                <a:hlinkClick r:id="rId3"/>
              </a:rPr>
              <a:t>spray</a:t>
            </a:r>
            <a:r>
              <a:rPr lang="en-US" sz="1800" dirty="0"/>
              <a:t> (lock up lead) on deteriorated paint.</a:t>
            </a:r>
          </a:p>
          <a:p>
            <a:pPr>
              <a:lnSpc>
                <a:spcPct val="110000"/>
              </a:lnSpc>
            </a:pPr>
            <a:r>
              <a:rPr lang="en-US" sz="1800" dirty="0"/>
              <a:t>Provide resident education on healthy homes.</a:t>
            </a:r>
          </a:p>
          <a:p>
            <a:pPr>
              <a:lnSpc>
                <a:spcPct val="110000"/>
              </a:lnSpc>
            </a:pPr>
            <a:r>
              <a:rPr lang="en-US" sz="1800" dirty="0"/>
              <a:t>Start application process with owner or resident.</a:t>
            </a:r>
          </a:p>
          <a:p>
            <a:pPr>
              <a:lnSpc>
                <a:spcPct val="110000"/>
              </a:lnSpc>
            </a:pPr>
            <a:endParaRPr lang="en-US" sz="1600" dirty="0"/>
          </a:p>
          <a:p>
            <a:pPr>
              <a:lnSpc>
                <a:spcPct val="110000"/>
              </a:lnSpc>
            </a:pPr>
            <a:endParaRPr lang="en-US" sz="1600" dirty="0"/>
          </a:p>
          <a:p>
            <a:pPr>
              <a:lnSpc>
                <a:spcPct val="110000"/>
              </a:lnSpc>
            </a:pPr>
            <a:endParaRPr lang="en-US" sz="1600" dirty="0"/>
          </a:p>
          <a:p>
            <a:pPr marL="0" indent="0">
              <a:lnSpc>
                <a:spcPct val="110000"/>
              </a:lnSpc>
              <a:buNone/>
            </a:pPr>
            <a:endParaRPr lang="en-US" sz="1600" dirty="0"/>
          </a:p>
        </p:txBody>
      </p:sp>
      <p:grpSp>
        <p:nvGrpSpPr>
          <p:cNvPr id="12" name="Group 11">
            <a:extLst>
              <a:ext uri="{FF2B5EF4-FFF2-40B4-BE49-F238E27FC236}">
                <a16:creationId xmlns:a16="http://schemas.microsoft.com/office/drawing/2014/main" id="{6C8D378B-3E69-4789-83F3-63045478766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582367" y="2012810"/>
            <a:ext cx="3711494" cy="3453535"/>
            <a:chOff x="7807230" y="2012810"/>
            <a:chExt cx="3251252" cy="3459865"/>
          </a:xfrm>
        </p:grpSpPr>
        <p:sp>
          <p:nvSpPr>
            <p:cNvPr id="13" name="Rectangle 12">
              <a:extLst>
                <a:ext uri="{FF2B5EF4-FFF2-40B4-BE49-F238E27FC236}">
                  <a16:creationId xmlns:a16="http://schemas.microsoft.com/office/drawing/2014/main" id="{7FB05BB9-2D11-4461-8B53-81E2267C55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C96B5B-F117-4565-A934-F481329A95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clear plastic bottle with a white cap on a wooden table&#10;&#10;Description automatically generated">
            <a:extLst>
              <a:ext uri="{FF2B5EF4-FFF2-40B4-BE49-F238E27FC236}">
                <a16:creationId xmlns:a16="http://schemas.microsoft.com/office/drawing/2014/main" id="{5A76F6AB-83A5-1138-5E2B-CAAFEA520B6D}"/>
              </a:ext>
            </a:extLst>
          </p:cNvPr>
          <p:cNvPicPr>
            <a:picLocks noChangeAspect="1"/>
          </p:cNvPicPr>
          <p:nvPr/>
        </p:nvPicPr>
        <p:blipFill rotWithShape="1">
          <a:blip r:embed="rId4">
            <a:extLst>
              <a:ext uri="{28A0092B-C50C-407E-A947-70E740481C1C}">
                <a14:useLocalDpi xmlns:a14="http://schemas.microsoft.com/office/drawing/2010/main" val="0"/>
              </a:ext>
            </a:extLst>
          </a:blip>
          <a:srcRect l="16244" r="12657" b="2"/>
          <a:stretch/>
        </p:blipFill>
        <p:spPr>
          <a:xfrm>
            <a:off x="4707942" y="2174242"/>
            <a:ext cx="1666084" cy="3124351"/>
          </a:xfrm>
          <a:prstGeom prst="rect">
            <a:avLst/>
          </a:prstGeom>
        </p:spPr>
      </p:pic>
      <p:pic>
        <p:nvPicPr>
          <p:cNvPr id="7" name="Picture 6" descr="A close-up of a test&#10;&#10;Description automatically generated">
            <a:extLst>
              <a:ext uri="{FF2B5EF4-FFF2-40B4-BE49-F238E27FC236}">
                <a16:creationId xmlns:a16="http://schemas.microsoft.com/office/drawing/2014/main" id="{CD98103A-AE38-1A61-A0D2-6E674E3B627F}"/>
              </a:ext>
            </a:extLst>
          </p:cNvPr>
          <p:cNvPicPr>
            <a:picLocks noChangeAspect="1"/>
          </p:cNvPicPr>
          <p:nvPr/>
        </p:nvPicPr>
        <p:blipFill rotWithShape="1">
          <a:blip r:embed="rId5">
            <a:extLst>
              <a:ext uri="{28A0092B-C50C-407E-A947-70E740481C1C}">
                <a14:useLocalDpi xmlns:a14="http://schemas.microsoft.com/office/drawing/2010/main" val="0"/>
              </a:ext>
            </a:extLst>
          </a:blip>
          <a:srcRect l="24139" r="22536" b="2"/>
          <a:stretch/>
        </p:blipFill>
        <p:spPr>
          <a:xfrm>
            <a:off x="6499540" y="2178862"/>
            <a:ext cx="1666084" cy="3124351"/>
          </a:xfrm>
          <a:prstGeom prst="rect">
            <a:avLst/>
          </a:prstGeom>
        </p:spPr>
      </p:pic>
    </p:spTree>
    <p:extLst>
      <p:ext uri="{BB962C8B-B14F-4D97-AF65-F5344CB8AC3E}">
        <p14:creationId xmlns:p14="http://schemas.microsoft.com/office/powerpoint/2010/main" val="389088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B1625-A23D-45C8-05AF-DC7E0333D5C2}"/>
              </a:ext>
            </a:extLst>
          </p:cNvPr>
          <p:cNvSpPr>
            <a:spLocks noGrp="1"/>
          </p:cNvSpPr>
          <p:nvPr>
            <p:ph type="title"/>
          </p:nvPr>
        </p:nvSpPr>
        <p:spPr/>
        <p:txBody>
          <a:bodyPr/>
          <a:lstStyle/>
          <a:p>
            <a:r>
              <a:rPr lang="en-US" dirty="0"/>
              <a:t>What’s Next?</a:t>
            </a:r>
            <a:br>
              <a:rPr lang="en-US" dirty="0"/>
            </a:br>
            <a:r>
              <a:rPr lang="en-US" dirty="0"/>
              <a:t>Lead Work Process Overview</a:t>
            </a:r>
          </a:p>
        </p:txBody>
      </p:sp>
      <p:sp>
        <p:nvSpPr>
          <p:cNvPr id="3" name="Content Placeholder 2">
            <a:extLst>
              <a:ext uri="{FF2B5EF4-FFF2-40B4-BE49-F238E27FC236}">
                <a16:creationId xmlns:a16="http://schemas.microsoft.com/office/drawing/2014/main" id="{1DA199FA-CB30-2D45-F850-EFFD0202568B}"/>
              </a:ext>
            </a:extLst>
          </p:cNvPr>
          <p:cNvSpPr>
            <a:spLocks noGrp="1"/>
          </p:cNvSpPr>
          <p:nvPr>
            <p:ph idx="1"/>
          </p:nvPr>
        </p:nvSpPr>
        <p:spPr/>
        <p:txBody>
          <a:bodyPr/>
          <a:lstStyle/>
          <a:p>
            <a:pPr marL="457200" indent="-457200">
              <a:buFont typeface="+mj-lt"/>
              <a:buAutoNum type="arabicPeriod"/>
            </a:pPr>
            <a:r>
              <a:rPr lang="en-US" dirty="0"/>
              <a:t>Order a Lead Inspection Risk Assessment (LIRA)</a:t>
            </a:r>
          </a:p>
          <a:p>
            <a:pPr marL="457200" indent="-457200">
              <a:buFont typeface="+mj-lt"/>
              <a:buAutoNum type="arabicPeriod"/>
            </a:pPr>
            <a:r>
              <a:rPr lang="en-US" dirty="0"/>
              <a:t>Create a Scope of Work</a:t>
            </a:r>
          </a:p>
          <a:p>
            <a:pPr marL="457200" indent="-457200">
              <a:buFont typeface="+mj-lt"/>
              <a:buAutoNum type="arabicPeriod"/>
            </a:pPr>
            <a:r>
              <a:rPr lang="en-US" dirty="0"/>
              <a:t>Select a Contractor </a:t>
            </a:r>
          </a:p>
          <a:p>
            <a:pPr marL="457200" indent="-457200">
              <a:buFont typeface="+mj-lt"/>
              <a:buAutoNum type="arabicPeriod"/>
            </a:pPr>
            <a:r>
              <a:rPr lang="en-US" dirty="0"/>
              <a:t>Inspect the unit with the Lead Contractor</a:t>
            </a:r>
          </a:p>
          <a:p>
            <a:pPr marL="457200" indent="-457200">
              <a:buFont typeface="+mj-lt"/>
              <a:buAutoNum type="arabicPeriod"/>
            </a:pPr>
            <a:r>
              <a:rPr lang="en-US" dirty="0"/>
              <a:t>Start Lead Hazard Control Work</a:t>
            </a:r>
          </a:p>
          <a:p>
            <a:pPr marL="457200" indent="-457200">
              <a:buFont typeface="+mj-lt"/>
              <a:buAutoNum type="arabicPeriod"/>
            </a:pPr>
            <a:r>
              <a:rPr lang="en-US" dirty="0"/>
              <a:t>Monitor Quality of Lead Work</a:t>
            </a:r>
          </a:p>
          <a:p>
            <a:pPr marL="457200" indent="-457200">
              <a:buFont typeface="+mj-lt"/>
              <a:buAutoNum type="arabicPeriod"/>
            </a:pPr>
            <a:r>
              <a:rPr lang="en-US" dirty="0"/>
              <a:t>Final inspection and performing a Lead Clearance</a:t>
            </a:r>
          </a:p>
        </p:txBody>
      </p:sp>
    </p:spTree>
    <p:extLst>
      <p:ext uri="{BB962C8B-B14F-4D97-AF65-F5344CB8AC3E}">
        <p14:creationId xmlns:p14="http://schemas.microsoft.com/office/powerpoint/2010/main" val="1997594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1CDFA-3DE6-5492-A285-73D8AFB799AD}"/>
              </a:ext>
            </a:extLst>
          </p:cNvPr>
          <p:cNvSpPr>
            <a:spLocks noGrp="1"/>
          </p:cNvSpPr>
          <p:nvPr>
            <p:ph type="title"/>
          </p:nvPr>
        </p:nvSpPr>
        <p:spPr/>
        <p:txBody>
          <a:bodyPr/>
          <a:lstStyle/>
          <a:p>
            <a:r>
              <a:rPr lang="en-US" dirty="0"/>
              <a:t>What is a lead inspection risk assessment (LIRA)?</a:t>
            </a:r>
          </a:p>
        </p:txBody>
      </p:sp>
      <p:sp>
        <p:nvSpPr>
          <p:cNvPr id="3" name="Content Placeholder 2">
            <a:extLst>
              <a:ext uri="{FF2B5EF4-FFF2-40B4-BE49-F238E27FC236}">
                <a16:creationId xmlns:a16="http://schemas.microsoft.com/office/drawing/2014/main" id="{833598B4-D8AC-4DB6-B3CE-4566960D71F7}"/>
              </a:ext>
            </a:extLst>
          </p:cNvPr>
          <p:cNvSpPr>
            <a:spLocks noGrp="1"/>
          </p:cNvSpPr>
          <p:nvPr>
            <p:ph idx="1"/>
          </p:nvPr>
        </p:nvSpPr>
        <p:spPr/>
        <p:txBody>
          <a:bodyPr>
            <a:normAutofit fontScale="85000" lnSpcReduction="10000"/>
          </a:bodyPr>
          <a:lstStyle/>
          <a:p>
            <a:r>
              <a:rPr lang="en-US" dirty="0"/>
              <a:t>A Lead Risk Assessment is an on-site investigation to determine the presence, type, severity, and location of lead-based paint hazards (including lead hazards in paint, dust, and soil) and suggests ways to control them. </a:t>
            </a:r>
          </a:p>
          <a:p>
            <a:r>
              <a:rPr lang="en-US" dirty="0"/>
              <a:t>A LIRA provide information about LBP hazards through 3 methods:</a:t>
            </a:r>
          </a:p>
          <a:p>
            <a:pPr lvl="1"/>
            <a:r>
              <a:rPr lang="en-US" dirty="0"/>
              <a:t>XRF inspection of all friction/impact surfaces (and other deteriorated paint surfaces) in every interior rooms and some exterior surfaces</a:t>
            </a:r>
          </a:p>
          <a:p>
            <a:pPr lvl="1"/>
            <a:r>
              <a:rPr lang="en-US" dirty="0"/>
              <a:t>Dust samples taken from 8 rooms.  Focus on children’s rooms of common rooms where children spend time.</a:t>
            </a:r>
          </a:p>
          <a:p>
            <a:pPr lvl="1"/>
            <a:r>
              <a:rPr lang="en-US" dirty="0"/>
              <a:t>Visual notations about the paint surface, either deteriorated or intact. This determination can change what measures are needed.</a:t>
            </a:r>
          </a:p>
        </p:txBody>
      </p:sp>
    </p:spTree>
    <p:extLst>
      <p:ext uri="{BB962C8B-B14F-4D97-AF65-F5344CB8AC3E}">
        <p14:creationId xmlns:p14="http://schemas.microsoft.com/office/powerpoint/2010/main" val="1102955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1CDFA-3DE6-5492-A285-73D8AFB799AD}"/>
              </a:ext>
            </a:extLst>
          </p:cNvPr>
          <p:cNvSpPr>
            <a:spLocks noGrp="1"/>
          </p:cNvSpPr>
          <p:nvPr>
            <p:ph type="title"/>
          </p:nvPr>
        </p:nvSpPr>
        <p:spPr/>
        <p:txBody>
          <a:bodyPr/>
          <a:lstStyle/>
          <a:p>
            <a:r>
              <a:rPr lang="en-US" dirty="0"/>
              <a:t>What is a lead inspection risk assessment (LIRA)?</a:t>
            </a:r>
          </a:p>
        </p:txBody>
      </p:sp>
      <p:sp>
        <p:nvSpPr>
          <p:cNvPr id="3" name="Content Placeholder 2">
            <a:extLst>
              <a:ext uri="{FF2B5EF4-FFF2-40B4-BE49-F238E27FC236}">
                <a16:creationId xmlns:a16="http://schemas.microsoft.com/office/drawing/2014/main" id="{833598B4-D8AC-4DB6-B3CE-4566960D71F7}"/>
              </a:ext>
            </a:extLst>
          </p:cNvPr>
          <p:cNvSpPr>
            <a:spLocks noGrp="1"/>
          </p:cNvSpPr>
          <p:nvPr>
            <p:ph idx="1"/>
          </p:nvPr>
        </p:nvSpPr>
        <p:spPr/>
        <p:txBody>
          <a:bodyPr/>
          <a:lstStyle/>
          <a:p>
            <a:r>
              <a:rPr lang="en-US" dirty="0"/>
              <a:t>Floor plan drawing of each room with walls and windows noted for each room.</a:t>
            </a:r>
          </a:p>
          <a:p>
            <a:r>
              <a:rPr lang="en-US" dirty="0"/>
              <a:t>A LIRA determines what measures will be applied to surfaces with ”lead hazards”.</a:t>
            </a:r>
          </a:p>
          <a:p>
            <a:r>
              <a:rPr lang="en-US" dirty="0"/>
              <a:t>A LIRA informs your Scope of Work (SOW) for the Unit.</a:t>
            </a:r>
          </a:p>
          <a:p>
            <a:r>
              <a:rPr lang="en-US" dirty="0"/>
              <a:t>Each LIRA should look similar. This assists in writing a SOW.</a:t>
            </a:r>
          </a:p>
        </p:txBody>
      </p:sp>
    </p:spTree>
    <p:extLst>
      <p:ext uri="{BB962C8B-B14F-4D97-AF65-F5344CB8AC3E}">
        <p14:creationId xmlns:p14="http://schemas.microsoft.com/office/powerpoint/2010/main" val="647629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1CDFA-3DE6-5492-A285-73D8AFB799AD}"/>
              </a:ext>
            </a:extLst>
          </p:cNvPr>
          <p:cNvSpPr>
            <a:spLocks noGrp="1"/>
          </p:cNvSpPr>
          <p:nvPr>
            <p:ph type="title"/>
          </p:nvPr>
        </p:nvSpPr>
        <p:spPr/>
        <p:txBody>
          <a:bodyPr/>
          <a:lstStyle/>
          <a:p>
            <a:r>
              <a:rPr lang="en-US" dirty="0"/>
              <a:t>How to order a lira?</a:t>
            </a:r>
          </a:p>
        </p:txBody>
      </p:sp>
      <p:sp>
        <p:nvSpPr>
          <p:cNvPr id="3" name="Content Placeholder 2">
            <a:extLst>
              <a:ext uri="{FF2B5EF4-FFF2-40B4-BE49-F238E27FC236}">
                <a16:creationId xmlns:a16="http://schemas.microsoft.com/office/drawing/2014/main" id="{833598B4-D8AC-4DB6-B3CE-4566960D71F7}"/>
              </a:ext>
            </a:extLst>
          </p:cNvPr>
          <p:cNvSpPr>
            <a:spLocks noGrp="1"/>
          </p:cNvSpPr>
          <p:nvPr>
            <p:ph idx="1"/>
          </p:nvPr>
        </p:nvSpPr>
        <p:spPr/>
        <p:txBody>
          <a:bodyPr>
            <a:normAutofit fontScale="92500" lnSpcReduction="10000"/>
          </a:bodyPr>
          <a:lstStyle/>
          <a:p>
            <a:r>
              <a:rPr lang="en-US" dirty="0"/>
              <a:t>Request a LIRA by first setting up an appointment with the customer/resident.</a:t>
            </a:r>
          </a:p>
          <a:p>
            <a:r>
              <a:rPr lang="en-US" dirty="0"/>
              <a:t>Use the list of pre-screened Lead Evaluation Contractors to pick one that works in your area.  Use if they are available.  Tell them you are requesting a LIRA for the DCA Lead Assistance Program. </a:t>
            </a:r>
          </a:p>
          <a:p>
            <a:r>
              <a:rPr lang="en-US" dirty="0"/>
              <a:t>Doing more than one at a time is preferable. Each takes about an hour, depending on the size of the unit. </a:t>
            </a:r>
          </a:p>
          <a:p>
            <a:r>
              <a:rPr lang="en-US" dirty="0"/>
              <a:t>If not available go to the next one. Try to use equally.</a:t>
            </a:r>
          </a:p>
        </p:txBody>
      </p:sp>
    </p:spTree>
    <p:extLst>
      <p:ext uri="{BB962C8B-B14F-4D97-AF65-F5344CB8AC3E}">
        <p14:creationId xmlns:p14="http://schemas.microsoft.com/office/powerpoint/2010/main" val="3415342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A0097-51DA-3C6A-92C8-C36E553C5015}"/>
              </a:ext>
            </a:extLst>
          </p:cNvPr>
          <p:cNvSpPr>
            <a:spLocks noGrp="1"/>
          </p:cNvSpPr>
          <p:nvPr>
            <p:ph type="title"/>
          </p:nvPr>
        </p:nvSpPr>
        <p:spPr/>
        <p:txBody>
          <a:bodyPr/>
          <a:lstStyle/>
          <a:p>
            <a:pPr algn="ctr"/>
            <a:r>
              <a:rPr lang="en-US" dirty="0"/>
              <a:t>What is a Scope of Work?</a:t>
            </a:r>
            <a:br>
              <a:rPr lang="en-US" dirty="0"/>
            </a:br>
            <a:endParaRPr lang="en-US" sz="1800" dirty="0"/>
          </a:p>
        </p:txBody>
      </p:sp>
      <p:sp>
        <p:nvSpPr>
          <p:cNvPr id="6" name="Content Placeholder 5">
            <a:extLst>
              <a:ext uri="{FF2B5EF4-FFF2-40B4-BE49-F238E27FC236}">
                <a16:creationId xmlns:a16="http://schemas.microsoft.com/office/drawing/2014/main" id="{FF1F59E1-4198-7512-5614-485FF6D021AE}"/>
              </a:ext>
            </a:extLst>
          </p:cNvPr>
          <p:cNvSpPr>
            <a:spLocks noGrp="1"/>
          </p:cNvSpPr>
          <p:nvPr>
            <p:ph idx="1"/>
          </p:nvPr>
        </p:nvSpPr>
        <p:spPr/>
        <p:txBody>
          <a:bodyPr>
            <a:normAutofit fontScale="92500" lnSpcReduction="10000"/>
          </a:bodyPr>
          <a:lstStyle/>
          <a:p>
            <a:r>
              <a:rPr lang="en-US" dirty="0"/>
              <a:t>A Scope of Work describes the exact nature of all work to be done in a Line Item by Line Item fashion.</a:t>
            </a:r>
          </a:p>
          <a:p>
            <a:r>
              <a:rPr lang="en-US" dirty="0"/>
              <a:t>It follows the LIRA </a:t>
            </a:r>
          </a:p>
          <a:p>
            <a:r>
              <a:rPr lang="en-US" dirty="0"/>
              <a:t>It includes other health and safety issues that are found during the walkthroughs (mold, loose hand rails, dangerously damaged flooring, etc.)</a:t>
            </a:r>
          </a:p>
          <a:p>
            <a:r>
              <a:rPr lang="en-US" dirty="0"/>
              <a:t>SOWs are given to contractors for them to add pricing</a:t>
            </a:r>
          </a:p>
          <a:p>
            <a:r>
              <a:rPr lang="en-US" dirty="0"/>
              <a:t>LCMs and Contractors negotiate as needed on prices per Cost Guideline document.</a:t>
            </a:r>
          </a:p>
        </p:txBody>
      </p:sp>
    </p:spTree>
    <p:extLst>
      <p:ext uri="{BB962C8B-B14F-4D97-AF65-F5344CB8AC3E}">
        <p14:creationId xmlns:p14="http://schemas.microsoft.com/office/powerpoint/2010/main" val="106230882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217564F971DBA4EA3907F1A143E4B1D" ma:contentTypeVersion="11" ma:contentTypeDescription="Create a new document." ma:contentTypeScope="" ma:versionID="d80be39393e43d19af15eaf2bdfaf6dc">
  <xsd:schema xmlns:xsd="http://www.w3.org/2001/XMLSchema" xmlns:xs="http://www.w3.org/2001/XMLSchema" xmlns:p="http://schemas.microsoft.com/office/2006/metadata/properties" xmlns:ns3="5fc0844f-4d56-48a4-9a88-001c8a89cbc8" xmlns:ns4="47575355-b3d5-4644-9133-b028de3d381e" targetNamespace="http://schemas.microsoft.com/office/2006/metadata/properties" ma:root="true" ma:fieldsID="8791e37c34f924aff4ce01bd2abb81b5" ns3:_="" ns4:_="">
    <xsd:import namespace="5fc0844f-4d56-48a4-9a88-001c8a89cbc8"/>
    <xsd:import namespace="47575355-b3d5-4644-9133-b028de3d381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ServiceAutoTags"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c0844f-4d56-48a4-9a88-001c8a89cbc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7575355-b3d5-4644-9133-b028de3d381e"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78A1C38-7E0B-4514-B902-0E01B0203F57}">
  <ds:schemaRefs>
    <ds:schemaRef ds:uri="http://schemas.microsoft.com/sharepoint/v3/contenttype/forms"/>
  </ds:schemaRefs>
</ds:datastoreItem>
</file>

<file path=customXml/itemProps2.xml><?xml version="1.0" encoding="utf-8"?>
<ds:datastoreItem xmlns:ds="http://schemas.openxmlformats.org/officeDocument/2006/customXml" ds:itemID="{CF42BDE0-1D4D-4270-BBD0-2F8030B9CF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fc0844f-4d56-48a4-9a88-001c8a89cbc8"/>
    <ds:schemaRef ds:uri="47575355-b3d5-4644-9133-b028de3d38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A166701-ED78-4124-8109-7C3CC0C19A0D}">
  <ds:schemaRefs>
    <ds:schemaRef ds:uri="http://schemas.microsoft.com/office/2006/metadata/properties"/>
    <ds:schemaRef ds:uri="http://purl.org/dc/elements/1.1/"/>
    <ds:schemaRef ds:uri="47575355-b3d5-4644-9133-b028de3d381e"/>
    <ds:schemaRef ds:uri="http://schemas.microsoft.com/office/2006/documentManagement/types"/>
    <ds:schemaRef ds:uri="5fc0844f-4d56-48a4-9a88-001c8a89cbc8"/>
    <ds:schemaRef ds:uri="http://schemas.openxmlformats.org/package/2006/metadata/core-properties"/>
    <ds:schemaRef ds:uri="http://purl.org/dc/dcmitype/"/>
    <ds:schemaRef ds:uri="http://schemas.microsoft.com/office/infopath/2007/PartnerControl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Gallery</Template>
  <TotalTime>8503</TotalTime>
  <Words>1615</Words>
  <Application>Microsoft Macintosh PowerPoint</Application>
  <PresentationFormat>On-screen Show (4:3)</PresentationFormat>
  <Paragraphs>121</Paragraphs>
  <Slides>18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Aharoni</vt:lpstr>
      <vt:lpstr>Aptos</vt:lpstr>
      <vt:lpstr>Arial</vt:lpstr>
      <vt:lpstr>Gill Sans MT</vt:lpstr>
      <vt:lpstr>Gallery</vt:lpstr>
      <vt:lpstr>Getting Started: Prep and Process for Lead hazard control</vt:lpstr>
      <vt:lpstr>Purpose of this Workshop</vt:lpstr>
      <vt:lpstr>What’s First?</vt:lpstr>
      <vt:lpstr>Assessing Homes for Lead</vt:lpstr>
      <vt:lpstr>What’s Next? Lead Work Process Overview</vt:lpstr>
      <vt:lpstr>What is a lead inspection risk assessment (LIRA)?</vt:lpstr>
      <vt:lpstr>What is a lead inspection risk assessment (LIRA)?</vt:lpstr>
      <vt:lpstr>How to order a lira?</vt:lpstr>
      <vt:lpstr>What is a Scope of Work? </vt:lpstr>
      <vt:lpstr>Contractor Selection</vt:lpstr>
      <vt:lpstr>PowerPoint Presentation</vt:lpstr>
      <vt:lpstr>Starting lead work</vt:lpstr>
      <vt:lpstr>Monitoring Lead Contractors</vt:lpstr>
      <vt:lpstr>Final Inspections and Lead Clearance</vt:lpstr>
      <vt:lpstr>PowerPoint Presentation</vt:lpstr>
      <vt:lpstr>PowerPoint Presentation</vt:lpstr>
      <vt:lpstr>Next steps</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Barbora Hroncova</dc:creator>
  <cp:lastModifiedBy>Peter Rose</cp:lastModifiedBy>
  <cp:revision>358</cp:revision>
  <dcterms:created xsi:type="dcterms:W3CDTF">2020-03-30T15:55:26Z</dcterms:created>
  <dcterms:modified xsi:type="dcterms:W3CDTF">2024-11-06T20:50:43Z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0x010100B217564F971DBA4EA3907F1A143E4B1D</vt:lpwstr>
  </property>
</Properties>
</file>