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4"/>
  </p:notesMasterIdLst>
  <p:sldIdLst>
    <p:sldId id="257" r:id="rId5"/>
    <p:sldId id="315" r:id="rId6"/>
    <p:sldId id="320" r:id="rId7"/>
    <p:sldId id="321" r:id="rId8"/>
    <p:sldId id="310" r:id="rId9"/>
    <p:sldId id="323" r:id="rId10"/>
    <p:sldId id="311" r:id="rId11"/>
    <p:sldId id="322" r:id="rId12"/>
    <p:sldId id="31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7A8DAA"/>
    <a:srgbClr val="F27948"/>
    <a:srgbClr val="8FC3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19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39B86-E0A2-EA47-BB4E-14A14F44F0A6}" type="datetimeFigureOut">
              <a:rPr lang="en-US" smtClean="0"/>
              <a:t>7/23/25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EF4E7-E218-B24F-9801-7DF9D4DFB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695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8EF4E7-E218-B24F-9801-7DF9D4DFB8E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86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Check window, set-up, cleaning and disposal costs. Are they within range for the job at hand?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8EF4E7-E218-B24F-9801-7DF9D4DFB8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82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63706-1132-40AC-95A8-A2EE2DD037CC}" type="datetimeFigureOut">
              <a:rPr lang="en-US" smtClean="0"/>
              <a:t>7/23/25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166571C7-33E9-4086-B267-F355D5EDFE68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6856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63706-1132-40AC-95A8-A2EE2DD037CC}" type="datetimeFigureOut">
              <a:rPr lang="en-US" smtClean="0"/>
              <a:t>7/23/25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71C7-33E9-4086-B267-F355D5EDF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93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63706-1132-40AC-95A8-A2EE2DD037CC}" type="datetimeFigureOut">
              <a:rPr lang="en-US" smtClean="0"/>
              <a:t>7/23/25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71C7-33E9-4086-B267-F355D5EDFE68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5582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63706-1132-40AC-95A8-A2EE2DD037CC}" type="datetimeFigureOut">
              <a:rPr lang="en-US" smtClean="0"/>
              <a:t>7/23/25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71C7-33E9-4086-B267-F355D5EDFE68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838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63706-1132-40AC-95A8-A2EE2DD037CC}" type="datetimeFigureOut">
              <a:rPr lang="en-US" smtClean="0"/>
              <a:t>7/23/25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71C7-33E9-4086-B267-F355D5EDFE68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622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63706-1132-40AC-95A8-A2EE2DD037CC}" type="datetimeFigureOut">
              <a:rPr lang="en-US" smtClean="0"/>
              <a:t>7/23/25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71C7-33E9-4086-B267-F355D5EDFE68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9014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63706-1132-40AC-95A8-A2EE2DD037CC}" type="datetimeFigureOut">
              <a:rPr lang="en-US" smtClean="0"/>
              <a:t>7/23/25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71C7-33E9-4086-B267-F355D5EDF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53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63706-1132-40AC-95A8-A2EE2DD037CC}" type="datetimeFigureOut">
              <a:rPr lang="en-US" smtClean="0"/>
              <a:t>7/23/25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71C7-33E9-4086-B267-F355D5EDF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5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63706-1132-40AC-95A8-A2EE2DD037CC}" type="datetimeFigureOut">
              <a:rPr lang="en-US" smtClean="0"/>
              <a:t>7/23/25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71C7-33E9-4086-B267-F355D5EDF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994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63706-1132-40AC-95A8-A2EE2DD037CC}" type="datetimeFigureOut">
              <a:rPr lang="en-US" smtClean="0"/>
              <a:t>7/23/25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71C7-33E9-4086-B267-F355D5EDFE68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4626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C7563706-1132-40AC-95A8-A2EE2DD037CC}" type="datetimeFigureOut">
              <a:rPr lang="en-US" smtClean="0"/>
              <a:t>7/23/25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71C7-33E9-4086-B267-F355D5EDFE68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770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63706-1132-40AC-95A8-A2EE2DD037CC}" type="datetimeFigureOut">
              <a:rPr lang="en-US" smtClean="0"/>
              <a:t>7/23/25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66571C7-33E9-4086-B267-F355D5EDF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05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ompanycam.com/prici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1EE485E7-7D6D-4CB0-A3AD-261D97B2E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A55E3208-F0C4-4962-8946-065C94F89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7069C-6A73-4458-A9EE-325EA5D38C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7900" y="635392"/>
            <a:ext cx="4734694" cy="3711894"/>
          </a:xfrm>
        </p:spPr>
        <p:txBody>
          <a:bodyPr anchor="ctr">
            <a:normAutofit/>
          </a:bodyPr>
          <a:lstStyle/>
          <a:p>
            <a:r>
              <a:rPr lang="en-US" sz="3200" dirty="0"/>
              <a:t>Lead Construction Manager Technical Assistance Session</a:t>
            </a:r>
            <a:br>
              <a:rPr lang="en-US" sz="3200" dirty="0"/>
            </a:br>
            <a:br>
              <a:rPr lang="en-US" sz="3200" dirty="0"/>
            </a:br>
            <a:r>
              <a:rPr lang="en-US" sz="1800" dirty="0"/>
              <a:t>July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B815BB-EA0E-44F9-9752-8072AC55C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-10800000" flipV="1">
            <a:off x="726042" y="4520468"/>
            <a:ext cx="7489189" cy="1252650"/>
          </a:xfrm>
        </p:spPr>
        <p:txBody>
          <a:bodyPr anchor="ctr">
            <a:normAutofit/>
          </a:bodyPr>
          <a:lstStyle/>
          <a:p>
            <a:r>
              <a:rPr lang="en-US"/>
              <a:t>Bill Gethard, NJ Lead institute trainer/mentor</a:t>
            </a:r>
          </a:p>
          <a:p>
            <a:r>
              <a:rPr lang="en-US"/>
              <a:t>Peter Rose, Managing Director</a:t>
            </a:r>
          </a:p>
        </p:txBody>
      </p:sp>
      <p:cxnSp>
        <p:nvCxnSpPr>
          <p:cNvPr id="24" name="Straight Connector 11">
            <a:extLst>
              <a:ext uri="{FF2B5EF4-FFF2-40B4-BE49-F238E27FC236}">
                <a16:creationId xmlns:a16="http://schemas.microsoft.com/office/drawing/2014/main" id="{4FAE17D3-C2DC-4665-AF20-33C5BACD5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375124"/>
            <a:ext cx="0" cy="301752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13">
            <a:extLst>
              <a:ext uri="{FF2B5EF4-FFF2-40B4-BE49-F238E27FC236}">
                <a16:creationId xmlns:a16="http://schemas.microsoft.com/office/drawing/2014/main" id="{7021C573-B3FF-44B8-A5DE-AB39E9AA6B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26" name="Straight Connector 15">
            <a:extLst>
              <a:ext uri="{FF2B5EF4-FFF2-40B4-BE49-F238E27FC236}">
                <a16:creationId xmlns:a16="http://schemas.microsoft.com/office/drawing/2014/main" id="{50B0CCD4-E9B0-43B2-806F-05EDF57A7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5CA85DFF-3279-4549-B0A4-8FC6ABF9CB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51" y="1437700"/>
            <a:ext cx="2169046" cy="1370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794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13C71-7944-2591-A3EB-541AC4C6B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05C9B-45E0-ECB5-5FB8-E3B20D5E8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" marR="0" indent="-285750" algn="l">
              <a:buFont typeface="System Font Regular"/>
              <a:buChar char="💡"/>
            </a:pPr>
            <a:r>
              <a:rPr lang="en-US" sz="1800" b="0" i="0" u="none" strike="noStrike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Lead Inspection Risk Assessments (LIRA)</a:t>
            </a:r>
          </a:p>
          <a:p>
            <a:pPr marL="57150" marR="0" indent="-285750" algn="l">
              <a:buFont typeface="System Font Regular"/>
              <a:buChar char="💡"/>
            </a:pPr>
            <a:r>
              <a:rPr lang="en-US" sz="1800" b="0" i="0" u="none" strike="noStrike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Scopes of Work for Remediations and Abatements </a:t>
            </a:r>
          </a:p>
          <a:p>
            <a:pPr marL="57150" marR="0" indent="-285750" algn="l">
              <a:buFont typeface="System Font Regular"/>
              <a:buChar char="💡"/>
            </a:pPr>
            <a:r>
              <a:rPr lang="en-US" sz="1800" b="0" i="0" u="none" strike="noStrike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Lead Contractor Contracts</a:t>
            </a:r>
          </a:p>
          <a:p>
            <a:pPr marL="57150" marR="0" indent="-285750" algn="l">
              <a:buFont typeface="System Font Regular"/>
              <a:buChar char="💡"/>
            </a:pPr>
            <a:r>
              <a:rPr lang="en-US" sz="1800" b="0" i="0" u="none" strike="noStrike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Cost Guidelines *New*</a:t>
            </a:r>
            <a:endParaRPr lang="en-US" dirty="0"/>
          </a:p>
          <a:p>
            <a:pPr marL="57150" marR="0" indent="-285750" algn="l">
              <a:buFont typeface="System Font Regular"/>
              <a:buChar char="💡"/>
            </a:pPr>
            <a:r>
              <a:rPr lang="en-US" sz="1800" b="0" i="0" u="none" strike="noStrike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Understanding Housing Components</a:t>
            </a:r>
          </a:p>
        </p:txBody>
      </p:sp>
    </p:spTree>
    <p:extLst>
      <p:ext uri="{BB962C8B-B14F-4D97-AF65-F5344CB8AC3E}">
        <p14:creationId xmlns:p14="http://schemas.microsoft.com/office/powerpoint/2010/main" val="277399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DDA7A-1A95-37FD-2D5A-D56128FED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Things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A5B1D-BEC6-0116-C78B-9948B66C3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767" y="2015733"/>
            <a:ext cx="7761768" cy="314105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 Past TA workshop PPT posted on NJ Lead Institute website and in chat.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 New docs for this PPT are in the chat and will be posted on the NJ Lead Institute website.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Question #1: What critical questions do you want answered during this workshop? Put them in the chat.</a:t>
            </a:r>
          </a:p>
          <a:p>
            <a:pPr marL="0" indent="0">
              <a:buNone/>
            </a:pP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73221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BC67D-B5C5-220A-ABB2-C88278BC0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/>
              <a:t>Lead inspection risk 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26850-91A3-81C3-AD07-97E5C58DB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237" y="1930672"/>
            <a:ext cx="7453423" cy="3651421"/>
          </a:xfrm>
        </p:spPr>
        <p:txBody>
          <a:bodyPr>
            <a:normAutofit/>
          </a:bodyPr>
          <a:lstStyle/>
          <a:p>
            <a:r>
              <a:rPr lang="en-US" dirty="0"/>
              <a:t>Question: Did you attend the LIRA?  If not, you can't make an accurate SOW or understand the LIRA.</a:t>
            </a:r>
          </a:p>
          <a:p>
            <a:pPr lvl="0"/>
            <a:r>
              <a:rPr lang="en-US" dirty="0"/>
              <a:t>Make sure it's your LIRA. Check for accuracy e.g. address, is it for your agency, room diagram, pictures, etc.</a:t>
            </a:r>
          </a:p>
          <a:p>
            <a:pPr lvl="0"/>
            <a:r>
              <a:rPr lang="en-US" dirty="0"/>
              <a:t>Start with the Hazard Pages (summary)</a:t>
            </a:r>
          </a:p>
          <a:p>
            <a:pPr lvl="0"/>
            <a:r>
              <a:rPr lang="en-US" dirty="0"/>
              <a:t>And pay close attention to all pages and always refer back to the full report and drawing</a:t>
            </a:r>
          </a:p>
          <a:p>
            <a:pPr lvl="0"/>
            <a:r>
              <a:rPr lang="en-US" dirty="0"/>
              <a:t>Use ALL the lead inspectors list for your County.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658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A0097-51DA-3C6A-92C8-C36E553C5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Scopes of work</a:t>
            </a:r>
            <a:br>
              <a:rPr lang="en-US" dirty="0"/>
            </a:br>
            <a:endParaRPr lang="en-US" sz="1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1F59E1-4198-7512-5614-485FF6D02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9167" y="1853755"/>
            <a:ext cx="7238656" cy="3855929"/>
          </a:xfrm>
        </p:spPr>
        <p:txBody>
          <a:bodyPr>
            <a:noAutofit/>
          </a:bodyPr>
          <a:lstStyle/>
          <a:p>
            <a:pPr lvl="0"/>
            <a:r>
              <a:rPr lang="en-US" sz="2200" dirty="0"/>
              <a:t>How long should it take to develop one?</a:t>
            </a:r>
          </a:p>
          <a:p>
            <a:pPr lvl="0"/>
            <a:r>
              <a:rPr lang="en-US" sz="2200" dirty="0"/>
              <a:t>Use the Notes section to better explain work</a:t>
            </a:r>
          </a:p>
          <a:p>
            <a:pPr lvl="0"/>
            <a:r>
              <a:rPr lang="en-US" sz="2200" dirty="0"/>
              <a:t>Understand what measures fit the job. i.e. Replace vs wet scrape etc. (document)</a:t>
            </a:r>
          </a:p>
          <a:p>
            <a:pPr lvl="0"/>
            <a:r>
              <a:rPr lang="en-US" sz="2200" dirty="0"/>
              <a:t>How do we control costs? Using the Cost Guidelines properly.</a:t>
            </a:r>
          </a:p>
          <a:p>
            <a:pPr lvl="0"/>
            <a:r>
              <a:rPr lang="en-US" sz="2200" dirty="0"/>
              <a:t>If your job is over the cap and costs are "reasonable" ask for over cost approval.</a:t>
            </a:r>
          </a:p>
        </p:txBody>
      </p:sp>
    </p:spTree>
    <p:extLst>
      <p:ext uri="{BB962C8B-B14F-4D97-AF65-F5344CB8AC3E}">
        <p14:creationId xmlns:p14="http://schemas.microsoft.com/office/powerpoint/2010/main" val="1062308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72AF8-E538-EB7F-0750-5FF0CA0C1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Scopes of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CD70A-29CC-CC33-9C02-3FC6F050C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Owner should sign off that they received a copy of the Scope of Work. (document)</a:t>
            </a:r>
          </a:p>
          <a:p>
            <a:r>
              <a:rPr lang="en-US" sz="2200" dirty="0"/>
              <a:t>Company Cam for photos. </a:t>
            </a:r>
            <a:r>
              <a:rPr lang="en-US" sz="2200" dirty="0">
                <a:solidFill>
                  <a:srgbClr val="0432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https://companycam.com</a:t>
            </a:r>
            <a:endParaRPr lang="en-US" sz="2200" dirty="0">
              <a:solidFill>
                <a:srgbClr val="0432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717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681AD-CE97-1D26-8DE7-348B0556B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Contracts for Lead Contractors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69145-2FC8-0032-4D31-A130E75CE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0093" y="1853755"/>
            <a:ext cx="7004741" cy="3612591"/>
          </a:xfrm>
        </p:spPr>
        <p:txBody>
          <a:bodyPr/>
          <a:lstStyle/>
          <a:p>
            <a:pPr lvl="0"/>
            <a:r>
              <a:rPr lang="en-US" sz="2400" dirty="0"/>
              <a:t>Contractors must have a contract that governs their work with your agency.</a:t>
            </a:r>
          </a:p>
          <a:p>
            <a:pPr lvl="1"/>
            <a:r>
              <a:rPr lang="en-US" sz="1800" dirty="0"/>
              <a:t>Single contract that governs all jobs, or</a:t>
            </a:r>
          </a:p>
          <a:p>
            <a:pPr lvl="1"/>
            <a:r>
              <a:rPr lang="en-US" sz="1800" dirty="0"/>
              <a:t>Contract issued with the unit that also includes SOW and timeline. </a:t>
            </a:r>
          </a:p>
        </p:txBody>
      </p:sp>
    </p:spTree>
    <p:extLst>
      <p:ext uri="{BB962C8B-B14F-4D97-AF65-F5344CB8AC3E}">
        <p14:creationId xmlns:p14="http://schemas.microsoft.com/office/powerpoint/2010/main" val="1897919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002FD-221B-D22B-1C98-9EE2DE6BC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Guidelines and components description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F801C-9C48-F834-EF4A-895F85220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Cost Guidelines with more explanation. (document)</a:t>
            </a:r>
          </a:p>
          <a:p>
            <a:r>
              <a:rPr lang="en-US" dirty="0"/>
              <a:t>Component description and instructions with drawings! (document)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14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3E3CB-C1B5-4E02-9959-59BD56B66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91AC9-E7B3-42C6-B4B6-C567A51D1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491" y="1853755"/>
            <a:ext cx="6571343" cy="3612592"/>
          </a:xfrm>
        </p:spPr>
        <p:txBody>
          <a:bodyPr>
            <a:normAutofit/>
          </a:bodyPr>
          <a:lstStyle/>
          <a:p>
            <a:r>
              <a:rPr lang="en-US" dirty="0"/>
              <a:t>Have you READ:</a:t>
            </a:r>
          </a:p>
          <a:p>
            <a:pPr lvl="1"/>
            <a:r>
              <a:rPr lang="en-US" dirty="0"/>
              <a:t>DCA Policy and Procedure Manual</a:t>
            </a:r>
          </a:p>
          <a:p>
            <a:pPr lvl="1"/>
            <a:r>
              <a:rPr lang="en-US" dirty="0"/>
              <a:t>NJAC 5:17 and NJ 8:51</a:t>
            </a:r>
          </a:p>
          <a:p>
            <a:pPr lvl="1"/>
            <a:r>
              <a:rPr lang="en-US" dirty="0"/>
              <a:t>HUD Guidelines – Chapters 5, 7,8,11,12, 15</a:t>
            </a:r>
          </a:p>
          <a:p>
            <a:r>
              <a:rPr lang="en-US" dirty="0"/>
              <a:t>We will provide assistance with:</a:t>
            </a:r>
          </a:p>
          <a:p>
            <a:pPr lvl="1"/>
            <a:r>
              <a:rPr lang="en-US" dirty="0"/>
              <a:t>Scheduling and performing LIRAs</a:t>
            </a:r>
          </a:p>
          <a:p>
            <a:pPr lvl="1"/>
            <a:r>
              <a:rPr lang="en-US" dirty="0"/>
              <a:t>Preparing first few Scopes of Work</a:t>
            </a:r>
          </a:p>
          <a:p>
            <a:pPr lvl="1"/>
            <a:r>
              <a:rPr lang="en-US" dirty="0"/>
              <a:t>Starting lead hazard control jobs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476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17564F971DBA4EA3907F1A143E4B1D" ma:contentTypeVersion="11" ma:contentTypeDescription="Create a new document." ma:contentTypeScope="" ma:versionID="d80be39393e43d19af15eaf2bdfaf6dc">
  <xsd:schema xmlns:xsd="http://www.w3.org/2001/XMLSchema" xmlns:xs="http://www.w3.org/2001/XMLSchema" xmlns:p="http://schemas.microsoft.com/office/2006/metadata/properties" xmlns:ns3="5fc0844f-4d56-48a4-9a88-001c8a89cbc8" xmlns:ns4="47575355-b3d5-4644-9133-b028de3d381e" targetNamespace="http://schemas.microsoft.com/office/2006/metadata/properties" ma:root="true" ma:fieldsID="8791e37c34f924aff4ce01bd2abb81b5" ns3:_="" ns4:_="">
    <xsd:import namespace="5fc0844f-4d56-48a4-9a88-001c8a89cbc8"/>
    <xsd:import namespace="47575355-b3d5-4644-9133-b028de3d381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c0844f-4d56-48a4-9a88-001c8a89cbc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575355-b3d5-4644-9133-b028de3d38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F42BDE0-1D4D-4270-BBD0-2F8030B9CFE6}">
  <ds:schemaRefs>
    <ds:schemaRef ds:uri="47575355-b3d5-4644-9133-b028de3d381e"/>
    <ds:schemaRef ds:uri="5fc0844f-4d56-48a4-9a88-001c8a89cb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78A1C38-7E0B-4514-B902-0E01B0203F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166701-ED78-4124-8109-7C3CC0C19A0D}">
  <ds:schemaRefs>
    <ds:schemaRef ds:uri="http://purl.org/dc/elements/1.1/"/>
    <ds:schemaRef ds:uri="http://www.w3.org/XML/1998/namespace"/>
    <ds:schemaRef ds:uri="47575355-b3d5-4644-9133-b028de3d381e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fc0844f-4d56-48a4-9a88-001c8a89cbc8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374</TotalTime>
  <Words>434</Words>
  <Application>Microsoft Macintosh PowerPoint</Application>
  <PresentationFormat>On-screen Show (4:3)</PresentationFormat>
  <Paragraphs>49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Arial</vt:lpstr>
      <vt:lpstr>Gill Sans MT</vt:lpstr>
      <vt:lpstr>System Font Regular</vt:lpstr>
      <vt:lpstr>Wingdings</vt:lpstr>
      <vt:lpstr>Gallery</vt:lpstr>
      <vt:lpstr>Lead Construction Manager Technical Assistance Session  July 2025</vt:lpstr>
      <vt:lpstr>AGENDA FOR TODAY</vt:lpstr>
      <vt:lpstr>First Things First</vt:lpstr>
      <vt:lpstr>Lead inspection risk assessments</vt:lpstr>
      <vt:lpstr>Scopes of work </vt:lpstr>
      <vt:lpstr>Scopes of work</vt:lpstr>
      <vt:lpstr>Contracts for Lead Contractors</vt:lpstr>
      <vt:lpstr>Cost Guidelines and components description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Barbora Hroncova</dc:creator>
  <cp:lastModifiedBy>Peter Rose</cp:lastModifiedBy>
  <cp:revision>58</cp:revision>
  <dcterms:created xsi:type="dcterms:W3CDTF">2020-03-30T15:55:26Z</dcterms:created>
  <dcterms:modified xsi:type="dcterms:W3CDTF">2025-07-23T15:36:53Z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0x010100B217564F971DBA4EA3907F1A143E4B1D</vt:lpwstr>
  </property>
</Properties>
</file>