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Lst>
  <p:notesMasterIdLst>
    <p:notesMasterId r:id="rId20"/>
  </p:notesMasterIdLst>
  <p:sldIdLst>
    <p:sldId id="257" r:id="rId5"/>
    <p:sldId id="276" r:id="rId6"/>
    <p:sldId id="479" r:id="rId7"/>
    <p:sldId id="307" r:id="rId8"/>
    <p:sldId id="308" r:id="rId9"/>
    <p:sldId id="302" r:id="rId10"/>
    <p:sldId id="309" r:id="rId11"/>
    <p:sldId id="304" r:id="rId12"/>
    <p:sldId id="256" r:id="rId13"/>
    <p:sldId id="301" r:id="rId14"/>
    <p:sldId id="311" r:id="rId15"/>
    <p:sldId id="296" r:id="rId16"/>
    <p:sldId id="300" r:id="rId17"/>
    <p:sldId id="310" r:id="rId18"/>
    <p:sldId id="298"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DAA"/>
    <a:srgbClr val="F27948"/>
    <a:srgbClr val="8FC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6" autoAdjust="0"/>
    <p:restoredTop sz="94694"/>
  </p:normalViewPr>
  <p:slideViewPr>
    <p:cSldViewPr snapToGrid="0">
      <p:cViewPr varScale="1">
        <p:scale>
          <a:sx n="121" d="100"/>
          <a:sy n="121" d="100"/>
        </p:scale>
        <p:origin x="21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C8929-F593-714B-AE19-79C60FBD62F9}" type="datetimeFigureOut">
              <a:rPr lang="en-US" smtClean="0"/>
              <a:t>6/27/24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5A407-D7F7-8B49-8AE3-BEE564E258C7}" type="slidenum">
              <a:rPr lang="en-US" smtClean="0"/>
              <a:t>‹#›</a:t>
            </a:fld>
            <a:endParaRPr lang="en-US"/>
          </a:p>
        </p:txBody>
      </p:sp>
    </p:spTree>
    <p:extLst>
      <p:ext uri="{BB962C8B-B14F-4D97-AF65-F5344CB8AC3E}">
        <p14:creationId xmlns:p14="http://schemas.microsoft.com/office/powerpoint/2010/main" val="396923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D5A407-D7F7-8B49-8AE3-BEE564E258C7}" type="slidenum">
              <a:rPr lang="en-US" smtClean="0"/>
              <a:t>1</a:t>
            </a:fld>
            <a:endParaRPr lang="en-US"/>
          </a:p>
        </p:txBody>
      </p:sp>
    </p:spTree>
    <p:extLst>
      <p:ext uri="{BB962C8B-B14F-4D97-AF65-F5344CB8AC3E}">
        <p14:creationId xmlns:p14="http://schemas.microsoft.com/office/powerpoint/2010/main" val="421931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how 4800 is a low number because of incomplete testing.  Can even relate to lack of testing for </a:t>
            </a:r>
            <a:r>
              <a:rPr lang="en-US" err="1"/>
              <a:t>Covid</a:t>
            </a:r>
            <a:r>
              <a:rPr lang="en-US"/>
              <a:t> and how that affects treatment.</a:t>
            </a:r>
          </a:p>
        </p:txBody>
      </p:sp>
      <p:sp>
        <p:nvSpPr>
          <p:cNvPr id="4" name="Slide Number Placeholder 3"/>
          <p:cNvSpPr>
            <a:spLocks noGrp="1"/>
          </p:cNvSpPr>
          <p:nvPr>
            <p:ph type="sldNum" sz="quarter" idx="5"/>
          </p:nvPr>
        </p:nvSpPr>
        <p:spPr/>
        <p:txBody>
          <a:bodyPr/>
          <a:lstStyle/>
          <a:p>
            <a:fld id="{15068126-258E-4731-BB20-DD26A281469A}" type="slidenum">
              <a:rPr lang="en-US" smtClean="0"/>
              <a:t>2</a:t>
            </a:fld>
            <a:endParaRPr lang="en-US"/>
          </a:p>
        </p:txBody>
      </p:sp>
    </p:spTree>
    <p:extLst>
      <p:ext uri="{BB962C8B-B14F-4D97-AF65-F5344CB8AC3E}">
        <p14:creationId xmlns:p14="http://schemas.microsoft.com/office/powerpoint/2010/main" val="328152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 Exposure and Racial Disparities in Test Scores, Anna Aizer, Janet Currie, Peter Simon, Patrick M. Vivier, Published 2015</a:t>
            </a:r>
          </a:p>
        </p:txBody>
      </p:sp>
      <p:sp>
        <p:nvSpPr>
          <p:cNvPr id="4" name="Slide Number Placeholder 3"/>
          <p:cNvSpPr>
            <a:spLocks noGrp="1"/>
          </p:cNvSpPr>
          <p:nvPr>
            <p:ph type="sldNum" sz="quarter" idx="10"/>
          </p:nvPr>
        </p:nvSpPr>
        <p:spPr/>
        <p:txBody>
          <a:bodyPr/>
          <a:lstStyle/>
          <a:p>
            <a:fld id="{15068126-258E-4731-BB20-DD26A281469A}" type="slidenum">
              <a:rPr lang="en-US" smtClean="0"/>
              <a:t>3</a:t>
            </a:fld>
            <a:endParaRPr lang="en-US"/>
          </a:p>
        </p:txBody>
      </p:sp>
    </p:spTree>
    <p:extLst>
      <p:ext uri="{BB962C8B-B14F-4D97-AF65-F5344CB8AC3E}">
        <p14:creationId xmlns:p14="http://schemas.microsoft.com/office/powerpoint/2010/main" val="231206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DCA Website</a:t>
            </a:r>
          </a:p>
        </p:txBody>
      </p:sp>
      <p:sp>
        <p:nvSpPr>
          <p:cNvPr id="4" name="Slide Number Placeholder 3"/>
          <p:cNvSpPr>
            <a:spLocks noGrp="1"/>
          </p:cNvSpPr>
          <p:nvPr>
            <p:ph type="sldNum" sz="quarter" idx="5"/>
          </p:nvPr>
        </p:nvSpPr>
        <p:spPr/>
        <p:txBody>
          <a:bodyPr/>
          <a:lstStyle/>
          <a:p>
            <a:fld id="{1ED5A407-D7F7-8B49-8AE3-BEE564E258C7}" type="slidenum">
              <a:rPr lang="en-US" smtClean="0"/>
              <a:t>10</a:t>
            </a:fld>
            <a:endParaRPr lang="en-US"/>
          </a:p>
        </p:txBody>
      </p:sp>
    </p:spTree>
    <p:extLst>
      <p:ext uri="{BB962C8B-B14F-4D97-AF65-F5344CB8AC3E}">
        <p14:creationId xmlns:p14="http://schemas.microsoft.com/office/powerpoint/2010/main" val="231219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563706-1132-40AC-95A8-A2EE2DD037CC}" type="datetimeFigureOut">
              <a:rPr lang="en-US" smtClean="0"/>
              <a:t>6/27/24</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166571C7-33E9-4086-B267-F355D5EDFE68}"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245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63706-1132-40AC-95A8-A2EE2DD037CC}"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571C7-33E9-4086-B267-F355D5EDFE68}" type="slidenum">
              <a:rPr lang="en-US" smtClean="0"/>
              <a:t>‹#›</a:t>
            </a:fld>
            <a:endParaRPr lang="en-US"/>
          </a:p>
        </p:txBody>
      </p:sp>
    </p:spTree>
    <p:extLst>
      <p:ext uri="{BB962C8B-B14F-4D97-AF65-F5344CB8AC3E}">
        <p14:creationId xmlns:p14="http://schemas.microsoft.com/office/powerpoint/2010/main" val="378433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63706-1132-40AC-95A8-A2EE2DD037CC}"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571C7-33E9-4086-B267-F355D5EDFE68}"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274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63706-1132-40AC-95A8-A2EE2DD037CC}"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571C7-33E9-4086-B267-F355D5EDFE68}"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462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63706-1132-40AC-95A8-A2EE2DD037CC}"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571C7-33E9-4086-B267-F355D5EDFE68}"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961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563706-1132-40AC-95A8-A2EE2DD037CC}"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571C7-33E9-4086-B267-F355D5EDFE68}"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81753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563706-1132-40AC-95A8-A2EE2DD037CC}" type="datetimeFigureOut">
              <a:rPr lang="en-US" smtClean="0"/>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6571C7-33E9-4086-B267-F355D5EDFE68}" type="slidenum">
              <a:rPr lang="en-US" smtClean="0"/>
              <a:t>‹#›</a:t>
            </a:fld>
            <a:endParaRPr lang="en-US"/>
          </a:p>
        </p:txBody>
      </p:sp>
    </p:spTree>
    <p:extLst>
      <p:ext uri="{BB962C8B-B14F-4D97-AF65-F5344CB8AC3E}">
        <p14:creationId xmlns:p14="http://schemas.microsoft.com/office/powerpoint/2010/main" val="37360271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563706-1132-40AC-95A8-A2EE2DD037CC}" type="datetimeFigureOut">
              <a:rPr lang="en-US" smtClean="0"/>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6571C7-33E9-4086-B267-F355D5EDFE68}" type="slidenum">
              <a:rPr lang="en-US" smtClean="0"/>
              <a:t>‹#›</a:t>
            </a:fld>
            <a:endParaRPr lang="en-US"/>
          </a:p>
        </p:txBody>
      </p:sp>
    </p:spTree>
    <p:extLst>
      <p:ext uri="{BB962C8B-B14F-4D97-AF65-F5344CB8AC3E}">
        <p14:creationId xmlns:p14="http://schemas.microsoft.com/office/powerpoint/2010/main" val="24991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63706-1132-40AC-95A8-A2EE2DD037CC}" type="datetimeFigureOut">
              <a:rPr lang="en-US" smtClean="0"/>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6571C7-33E9-4086-B267-F355D5EDFE68}" type="slidenum">
              <a:rPr lang="en-US" smtClean="0"/>
              <a:t>‹#›</a:t>
            </a:fld>
            <a:endParaRPr lang="en-US"/>
          </a:p>
        </p:txBody>
      </p:sp>
    </p:spTree>
    <p:extLst>
      <p:ext uri="{BB962C8B-B14F-4D97-AF65-F5344CB8AC3E}">
        <p14:creationId xmlns:p14="http://schemas.microsoft.com/office/powerpoint/2010/main" val="60088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563706-1132-40AC-95A8-A2EE2DD037CC}"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571C7-33E9-4086-B267-F355D5EDFE68}"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74807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C7563706-1132-40AC-95A8-A2EE2DD037CC}" type="datetimeFigureOut">
              <a:rPr lang="en-US" smtClean="0"/>
              <a:t>6/27/24</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166571C7-33E9-4086-B267-F355D5EDFE68}"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014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7563706-1132-40AC-95A8-A2EE2DD037CC}" type="datetimeFigureOut">
              <a:rPr lang="en-US" smtClean="0"/>
              <a:t>6/27/24</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166571C7-33E9-4086-B267-F355D5EDFE68}" type="slidenum">
              <a:rPr lang="en-US" smtClean="0"/>
              <a:t>‹#›</a:t>
            </a:fld>
            <a:endParaRPr lang="en-US"/>
          </a:p>
        </p:txBody>
      </p:sp>
    </p:spTree>
    <p:extLst>
      <p:ext uri="{BB962C8B-B14F-4D97-AF65-F5344CB8AC3E}">
        <p14:creationId xmlns:p14="http://schemas.microsoft.com/office/powerpoint/2010/main" val="10989158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lockuplead.myshopify.com/collections/frontpage/products/instant-lead-test-ki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j.gov/dca/dhcr/offices/leadsafe.shtml" TargetMode="External"/><Relationship Id="rId2" Type="http://schemas.openxmlformats.org/officeDocument/2006/relationships/hyperlink" Target="https://www.njleadinstitute.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069C-6A73-4458-A9EE-325EA5D38C8B}"/>
              </a:ext>
            </a:extLst>
          </p:cNvPr>
          <p:cNvSpPr>
            <a:spLocks noGrp="1"/>
          </p:cNvSpPr>
          <p:nvPr>
            <p:ph type="ctrTitle"/>
          </p:nvPr>
        </p:nvSpPr>
        <p:spPr>
          <a:xfrm>
            <a:off x="2345635" y="1806015"/>
            <a:ext cx="6623793" cy="2244256"/>
          </a:xfrm>
        </p:spPr>
        <p:txBody>
          <a:bodyPr anchor="ctr">
            <a:normAutofit/>
          </a:bodyPr>
          <a:lstStyle/>
          <a:p>
            <a:r>
              <a:rPr lang="en-US" sz="3600" dirty="0"/>
              <a:t>Lead Agency Workshop #1: Getting Started</a:t>
            </a:r>
          </a:p>
        </p:txBody>
      </p:sp>
      <p:sp>
        <p:nvSpPr>
          <p:cNvPr id="3" name="Subtitle 2">
            <a:extLst>
              <a:ext uri="{FF2B5EF4-FFF2-40B4-BE49-F238E27FC236}">
                <a16:creationId xmlns:a16="http://schemas.microsoft.com/office/drawing/2014/main" id="{F2B815BB-EA0E-44F9-9752-8072AC55CA8D}"/>
              </a:ext>
            </a:extLst>
          </p:cNvPr>
          <p:cNvSpPr>
            <a:spLocks noGrp="1"/>
          </p:cNvSpPr>
          <p:nvPr>
            <p:ph type="subTitle" idx="1"/>
          </p:nvPr>
        </p:nvSpPr>
        <p:spPr>
          <a:xfrm rot="-10800000" flipV="1">
            <a:off x="726042" y="4520468"/>
            <a:ext cx="7489189" cy="1252650"/>
          </a:xfrm>
        </p:spPr>
        <p:txBody>
          <a:bodyPr anchor="ctr">
            <a:normAutofit/>
          </a:bodyPr>
          <a:lstStyle/>
          <a:p>
            <a:r>
              <a:rPr lang="en-US" dirty="0"/>
              <a:t>Peter Rose, Managing Director</a:t>
            </a:r>
          </a:p>
          <a:p>
            <a:r>
              <a:rPr lang="en-US" dirty="0"/>
              <a:t>Bill Gethard, NJ Lead institute Trainer/Mentor</a:t>
            </a:r>
          </a:p>
        </p:txBody>
      </p:sp>
      <p:pic>
        <p:nvPicPr>
          <p:cNvPr id="4" name="Picture 3" descr="Logo, company name&#10;&#10;Description automatically generated">
            <a:extLst>
              <a:ext uri="{FF2B5EF4-FFF2-40B4-BE49-F238E27FC236}">
                <a16:creationId xmlns:a16="http://schemas.microsoft.com/office/drawing/2014/main" id="{420726F1-8333-3666-951F-8B643660F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1" y="169814"/>
            <a:ext cx="1844806" cy="1166005"/>
          </a:xfrm>
          <a:prstGeom prst="rect">
            <a:avLst/>
          </a:prstGeom>
        </p:spPr>
      </p:pic>
    </p:spTree>
    <p:extLst>
      <p:ext uri="{BB962C8B-B14F-4D97-AF65-F5344CB8AC3E}">
        <p14:creationId xmlns:p14="http://schemas.microsoft.com/office/powerpoint/2010/main" val="303679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709C-9797-605D-EB2F-794FB8636D20}"/>
              </a:ext>
            </a:extLst>
          </p:cNvPr>
          <p:cNvSpPr>
            <a:spLocks noGrp="1"/>
          </p:cNvSpPr>
          <p:nvPr>
            <p:ph type="title"/>
          </p:nvPr>
        </p:nvSpPr>
        <p:spPr/>
        <p:txBody>
          <a:bodyPr/>
          <a:lstStyle/>
          <a:p>
            <a:r>
              <a:rPr lang="en-US" dirty="0"/>
              <a:t>Qualifying Applicants</a:t>
            </a:r>
          </a:p>
        </p:txBody>
      </p:sp>
      <p:sp>
        <p:nvSpPr>
          <p:cNvPr id="3" name="Content Placeholder 2">
            <a:extLst>
              <a:ext uri="{FF2B5EF4-FFF2-40B4-BE49-F238E27FC236}">
                <a16:creationId xmlns:a16="http://schemas.microsoft.com/office/drawing/2014/main" id="{F426F44C-061A-FF1F-7AB6-37F91F046618}"/>
              </a:ext>
            </a:extLst>
          </p:cNvPr>
          <p:cNvSpPr>
            <a:spLocks noGrp="1"/>
          </p:cNvSpPr>
          <p:nvPr>
            <p:ph idx="1"/>
          </p:nvPr>
        </p:nvSpPr>
        <p:spPr/>
        <p:txBody>
          <a:bodyPr>
            <a:normAutofit/>
          </a:bodyPr>
          <a:lstStyle/>
          <a:p>
            <a:r>
              <a:rPr lang="en-US" dirty="0"/>
              <a:t>Income qualification is similar to other HUD or state programs.</a:t>
            </a:r>
          </a:p>
          <a:p>
            <a:r>
              <a:rPr lang="en-US" dirty="0"/>
              <a:t>Checklist provided on DCA website. (Recommend downloading all of the Policy/Procedure Manuals now)</a:t>
            </a:r>
          </a:p>
          <a:p>
            <a:r>
              <a:rPr lang="en-US" dirty="0"/>
              <a:t>New self certification of resident income (huzzah!)</a:t>
            </a:r>
          </a:p>
          <a:p>
            <a:r>
              <a:rPr lang="en-US" dirty="0"/>
              <a:t>Checklist should be checked off my 2 staff.  DCA Monitor will review files.</a:t>
            </a:r>
          </a:p>
        </p:txBody>
      </p:sp>
    </p:spTree>
    <p:extLst>
      <p:ext uri="{BB962C8B-B14F-4D97-AF65-F5344CB8AC3E}">
        <p14:creationId xmlns:p14="http://schemas.microsoft.com/office/powerpoint/2010/main" val="166190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B85A-38DA-F112-0377-C8FBBC1811D1}"/>
              </a:ext>
            </a:extLst>
          </p:cNvPr>
          <p:cNvSpPr>
            <a:spLocks noGrp="1"/>
          </p:cNvSpPr>
          <p:nvPr>
            <p:ph type="title"/>
          </p:nvPr>
        </p:nvSpPr>
        <p:spPr/>
        <p:txBody>
          <a:bodyPr/>
          <a:lstStyle/>
          <a:p>
            <a:r>
              <a:rPr lang="en-US" dirty="0"/>
              <a:t>RFQ for Contractor</a:t>
            </a:r>
          </a:p>
        </p:txBody>
      </p:sp>
      <p:sp>
        <p:nvSpPr>
          <p:cNvPr id="3" name="Content Placeholder 2">
            <a:extLst>
              <a:ext uri="{FF2B5EF4-FFF2-40B4-BE49-F238E27FC236}">
                <a16:creationId xmlns:a16="http://schemas.microsoft.com/office/drawing/2014/main" id="{354CD843-46EF-0DC8-60EC-CE94B069EEEF}"/>
              </a:ext>
            </a:extLst>
          </p:cNvPr>
          <p:cNvSpPr>
            <a:spLocks noGrp="1"/>
          </p:cNvSpPr>
          <p:nvPr>
            <p:ph idx="1"/>
          </p:nvPr>
        </p:nvSpPr>
        <p:spPr/>
        <p:txBody>
          <a:bodyPr>
            <a:normAutofit lnSpcReduction="10000"/>
          </a:bodyPr>
          <a:lstStyle/>
          <a:p>
            <a:r>
              <a:rPr lang="en-US" dirty="0"/>
              <a:t>Create a mix of remediation (3 or 4) and abatement contractors (1 or 2).  </a:t>
            </a:r>
          </a:p>
          <a:p>
            <a:r>
              <a:rPr lang="en-US" dirty="0"/>
              <a:t>Difficult to find local contractors and difficult to find </a:t>
            </a:r>
            <a:r>
              <a:rPr lang="en-US" i="1" dirty="0"/>
              <a:t>good</a:t>
            </a:r>
            <a:r>
              <a:rPr lang="en-US" dirty="0"/>
              <a:t> contractors.</a:t>
            </a:r>
          </a:p>
          <a:p>
            <a:r>
              <a:rPr lang="en-US" dirty="0"/>
              <a:t>Must check References.</a:t>
            </a:r>
          </a:p>
          <a:p>
            <a:r>
              <a:rPr lang="en-US" dirty="0"/>
              <a:t>Reject any contractor that has been removed from other lead programs.</a:t>
            </a:r>
          </a:p>
          <a:p>
            <a:r>
              <a:rPr lang="en-US" dirty="0"/>
              <a:t>Round Robin (what is that?) vs “bid” system</a:t>
            </a:r>
          </a:p>
        </p:txBody>
      </p:sp>
    </p:spTree>
    <p:extLst>
      <p:ext uri="{BB962C8B-B14F-4D97-AF65-F5344CB8AC3E}">
        <p14:creationId xmlns:p14="http://schemas.microsoft.com/office/powerpoint/2010/main" val="31730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F82F7-5EF2-4840-B824-64607AA1F793}"/>
              </a:ext>
            </a:extLst>
          </p:cNvPr>
          <p:cNvSpPr txBox="1"/>
          <p:nvPr/>
        </p:nvSpPr>
        <p:spPr>
          <a:xfrm>
            <a:off x="520117" y="377505"/>
            <a:ext cx="8103766" cy="4955203"/>
          </a:xfrm>
          <a:prstGeom prst="rect">
            <a:avLst/>
          </a:prstGeom>
          <a:noFill/>
        </p:spPr>
        <p:txBody>
          <a:bodyPr wrap="square" lIns="91440" tIns="45720" rIns="91440" bIns="45720" rtlCol="0" anchor="t">
            <a:spAutoFit/>
          </a:bodyPr>
          <a:lstStyle/>
          <a:p>
            <a:r>
              <a:rPr lang="en-US" sz="2000" b="1" dirty="0"/>
              <a:t>Contractor Round Robin Process Summary</a:t>
            </a:r>
          </a:p>
          <a:p>
            <a:endParaRPr lang="en-US" sz="1200" dirty="0"/>
          </a:p>
          <a:p>
            <a:pPr marL="171450" indent="-171450">
              <a:buFont typeface="Arial" panose="020B0604020202020204" pitchFamily="34" charset="0"/>
              <a:buChar char="•"/>
            </a:pPr>
            <a:r>
              <a:rPr lang="en-US" sz="1400" dirty="0"/>
              <a:t>Contractors are part of a pool of contractors from which they will be chosen for each lead job based on capacity, skill and availability.  Our goal is to distribute jobs equitably based on the skills and abilities of each contracting company.</a:t>
            </a:r>
            <a:endParaRPr lang="en-US" dirty="0"/>
          </a:p>
          <a:p>
            <a:endParaRPr lang="en-US" sz="1400" dirty="0"/>
          </a:p>
          <a:p>
            <a:pPr marL="171450" indent="-171450">
              <a:buFont typeface="Arial" panose="020B0604020202020204" pitchFamily="34" charset="0"/>
              <a:buChar char="•"/>
            </a:pPr>
            <a:r>
              <a:rPr lang="en-US" sz="1400" dirty="0"/>
              <a:t>After LCM has idea of size of job based on walkthrough of unit with Lead Evaluator, a Contractor is chosen out of the pool.</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Contractor then will be required to do walkthrough of unit.</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LCM will provide Contractor with Scope of Work with items listed, but no costs.</a:t>
            </a:r>
            <a:r>
              <a:rPr lang="en-US" dirty="0"/>
              <a:t> </a:t>
            </a:r>
            <a:r>
              <a:rPr lang="en-US" sz="1400" dirty="0"/>
              <a:t>The LCM is available to discuss the write-up and cost estimate with Contractor to clarify and negotiate prices.</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Contractor and LCM will agree to final Scope of Work costs. Change Orders are rarely given.</a:t>
            </a:r>
            <a:endParaRPr lang="en-US" dirty="0"/>
          </a:p>
          <a:p>
            <a:endParaRPr lang="en-US" sz="1400" dirty="0"/>
          </a:p>
          <a:p>
            <a:pPr marL="171450" indent="-171450">
              <a:buFont typeface="Arial" panose="020B0604020202020204" pitchFamily="34" charset="0"/>
              <a:buChar char="•"/>
            </a:pPr>
            <a:r>
              <a:rPr lang="en-US" sz="1400" dirty="0"/>
              <a:t>Once accepted, contractor will be awarded the project for the amount of the final cost estimate approved by the Lead Construction Manager or Lead Program Manager. </a:t>
            </a:r>
          </a:p>
          <a:p>
            <a:endParaRPr lang="en-US" sz="1400" dirty="0"/>
          </a:p>
          <a:p>
            <a:pPr marL="171450" indent="-171450">
              <a:buFont typeface="Arial" panose="020B0604020202020204" pitchFamily="34" charset="0"/>
              <a:buChar char="•"/>
            </a:pPr>
            <a:r>
              <a:rPr lang="en-US" sz="1400" dirty="0"/>
              <a:t>Once an eligible contractor is awarded a property, that firm will not be offered another unit until the remaining contractors are given an opportunity to participate. This will repeat until all contractors have been offered an opportunity to be awarded a contract. Once exhausted, a new lottery cycle will begin.</a:t>
            </a:r>
          </a:p>
        </p:txBody>
      </p:sp>
    </p:spTree>
    <p:extLst>
      <p:ext uri="{BB962C8B-B14F-4D97-AF65-F5344CB8AC3E}">
        <p14:creationId xmlns:p14="http://schemas.microsoft.com/office/powerpoint/2010/main" val="130765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200A-F7F5-D139-5FC8-DF02B4E08F55}"/>
              </a:ext>
            </a:extLst>
          </p:cNvPr>
          <p:cNvSpPr>
            <a:spLocks noGrp="1"/>
          </p:cNvSpPr>
          <p:nvPr>
            <p:ph type="title"/>
          </p:nvPr>
        </p:nvSpPr>
        <p:spPr/>
        <p:txBody>
          <a:bodyPr/>
          <a:lstStyle/>
          <a:p>
            <a:r>
              <a:rPr lang="en-US" dirty="0"/>
              <a:t>Assessing Homes for Lead</a:t>
            </a:r>
          </a:p>
        </p:txBody>
      </p:sp>
      <p:sp>
        <p:nvSpPr>
          <p:cNvPr id="3" name="Content Placeholder 2">
            <a:extLst>
              <a:ext uri="{FF2B5EF4-FFF2-40B4-BE49-F238E27FC236}">
                <a16:creationId xmlns:a16="http://schemas.microsoft.com/office/drawing/2014/main" id="{9A46359F-8DEA-2B0F-905F-3FEE242625C1}"/>
              </a:ext>
            </a:extLst>
          </p:cNvPr>
          <p:cNvSpPr>
            <a:spLocks noGrp="1"/>
          </p:cNvSpPr>
          <p:nvPr>
            <p:ph idx="1"/>
          </p:nvPr>
        </p:nvSpPr>
        <p:spPr>
          <a:ln>
            <a:noFill/>
          </a:ln>
        </p:spPr>
        <p:txBody>
          <a:bodyPr>
            <a:normAutofit fontScale="92500" lnSpcReduction="10000"/>
          </a:bodyPr>
          <a:lstStyle/>
          <a:p>
            <a:r>
              <a:rPr lang="en-US" sz="2400" dirty="0"/>
              <a:t>Home visiting teams, weatherization staff or other home visitors</a:t>
            </a:r>
          </a:p>
          <a:p>
            <a:r>
              <a:rPr lang="en-US" sz="2400" dirty="0"/>
              <a:t>Provides initial assessment for lead using lead swabs or instant lead testing spray on deteriorated paint. </a:t>
            </a:r>
            <a:r>
              <a:rPr lang="en-US" sz="2400" dirty="0">
                <a:hlinkClick r:id="rId2"/>
              </a:rPr>
              <a:t>https://</a:t>
            </a:r>
            <a:r>
              <a:rPr lang="en-US" sz="2400" dirty="0" err="1">
                <a:hlinkClick r:id="rId2"/>
              </a:rPr>
              <a:t>lockuplead.myshopify.com</a:t>
            </a:r>
            <a:r>
              <a:rPr lang="en-US" sz="2400" dirty="0">
                <a:hlinkClick r:id="rId2"/>
              </a:rPr>
              <a:t>/collections/frontpage/products/instant-lead-test-kit</a:t>
            </a:r>
            <a:endParaRPr lang="en-US" sz="2400" dirty="0"/>
          </a:p>
          <a:p>
            <a:r>
              <a:rPr lang="en-US" sz="2400" dirty="0"/>
              <a:t>Can provide resident education on healthy homes.</a:t>
            </a:r>
          </a:p>
          <a:p>
            <a:r>
              <a:rPr lang="en-US" sz="2400" dirty="0"/>
              <a:t>Starts application process with owner or resident.</a:t>
            </a:r>
          </a:p>
          <a:p>
            <a:pPr marL="0" indent="0">
              <a:buNone/>
            </a:pPr>
            <a:endParaRPr lang="en-US" sz="2800" dirty="0"/>
          </a:p>
          <a:p>
            <a:endParaRPr lang="en-US" sz="2800" dirty="0"/>
          </a:p>
          <a:p>
            <a:endParaRPr lang="en-US" sz="2800" dirty="0"/>
          </a:p>
          <a:p>
            <a:pPr marL="0" indent="0">
              <a:buNone/>
            </a:pPr>
            <a:endParaRPr lang="en-US" dirty="0"/>
          </a:p>
        </p:txBody>
      </p:sp>
    </p:spTree>
    <p:extLst>
      <p:ext uri="{BB962C8B-B14F-4D97-AF65-F5344CB8AC3E}">
        <p14:creationId xmlns:p14="http://schemas.microsoft.com/office/powerpoint/2010/main" val="389088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F3353-84D6-DC52-8642-08992ABF24F7}"/>
              </a:ext>
            </a:extLst>
          </p:cNvPr>
          <p:cNvSpPr>
            <a:spLocks noGrp="1"/>
          </p:cNvSpPr>
          <p:nvPr>
            <p:ph type="title"/>
          </p:nvPr>
        </p:nvSpPr>
        <p:spPr/>
        <p:txBody>
          <a:bodyPr/>
          <a:lstStyle/>
          <a:p>
            <a:r>
              <a:rPr lang="en-US" dirty="0"/>
              <a:t>Documents</a:t>
            </a:r>
          </a:p>
        </p:txBody>
      </p:sp>
      <p:sp>
        <p:nvSpPr>
          <p:cNvPr id="3" name="Content Placeholder 2">
            <a:extLst>
              <a:ext uri="{FF2B5EF4-FFF2-40B4-BE49-F238E27FC236}">
                <a16:creationId xmlns:a16="http://schemas.microsoft.com/office/drawing/2014/main" id="{66659A38-AC11-1D59-8359-C10921A1CD7A}"/>
              </a:ext>
            </a:extLst>
          </p:cNvPr>
          <p:cNvSpPr>
            <a:spLocks noGrp="1"/>
          </p:cNvSpPr>
          <p:nvPr>
            <p:ph idx="1"/>
          </p:nvPr>
        </p:nvSpPr>
        <p:spPr/>
        <p:txBody>
          <a:bodyPr>
            <a:normAutofit fontScale="92500" lnSpcReduction="20000"/>
          </a:bodyPr>
          <a:lstStyle/>
          <a:p>
            <a:r>
              <a:rPr lang="en-US" dirty="0"/>
              <a:t>Budget Sample</a:t>
            </a:r>
          </a:p>
          <a:p>
            <a:r>
              <a:rPr lang="en-US" dirty="0"/>
              <a:t>Job descriptions for lead staff</a:t>
            </a:r>
          </a:p>
          <a:p>
            <a:r>
              <a:rPr lang="en-US" dirty="0"/>
              <a:t>RFQ for Lead Contractors</a:t>
            </a:r>
          </a:p>
          <a:p>
            <a:r>
              <a:rPr lang="en-US" dirty="0"/>
              <a:t>Outreach Materials</a:t>
            </a:r>
          </a:p>
          <a:p>
            <a:r>
              <a:rPr lang="en-US" dirty="0"/>
              <a:t>Lead Application (</a:t>
            </a:r>
            <a:r>
              <a:rPr lang="en-US" dirty="0">
                <a:hlinkClick r:id="rId2"/>
              </a:rPr>
              <a:t>NJ Lead Training Institute</a:t>
            </a:r>
            <a:r>
              <a:rPr lang="en-US" dirty="0"/>
              <a:t>)</a:t>
            </a:r>
          </a:p>
          <a:p>
            <a:r>
              <a:rPr lang="en-US" dirty="0">
                <a:hlinkClick r:id="rId3"/>
              </a:rPr>
              <a:t>DCA Policies and Procedures </a:t>
            </a:r>
            <a:endParaRPr lang="en-US" dirty="0"/>
          </a:p>
          <a:p>
            <a:r>
              <a:rPr lang="en-US" dirty="0"/>
              <a:t>NJAC 5:17 (NJ Lead Institute)</a:t>
            </a:r>
          </a:p>
          <a:p>
            <a:r>
              <a:rPr lang="en-US" dirty="0"/>
              <a:t>HUD Guidelines (NJ Lead Institute)</a:t>
            </a:r>
          </a:p>
          <a:p>
            <a:endParaRPr lang="en-US" dirty="0"/>
          </a:p>
        </p:txBody>
      </p:sp>
    </p:spTree>
    <p:extLst>
      <p:ext uri="{BB962C8B-B14F-4D97-AF65-F5344CB8AC3E}">
        <p14:creationId xmlns:p14="http://schemas.microsoft.com/office/powerpoint/2010/main" val="3798885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E3CB-C1B5-4E02-9959-59BD56B66227}"/>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EB691AC9-E7B3-42C6-B4B6-C567A51D1D09}"/>
              </a:ext>
            </a:extLst>
          </p:cNvPr>
          <p:cNvSpPr>
            <a:spLocks noGrp="1"/>
          </p:cNvSpPr>
          <p:nvPr>
            <p:ph idx="1"/>
          </p:nvPr>
        </p:nvSpPr>
        <p:spPr/>
        <p:txBody>
          <a:bodyPr/>
          <a:lstStyle/>
          <a:p>
            <a:pPr marL="0" indent="0">
              <a:buNone/>
            </a:pPr>
            <a:r>
              <a:rPr lang="en-US" dirty="0"/>
              <a:t>Lead Agency Session #2: Lead Hazard Control</a:t>
            </a:r>
          </a:p>
          <a:p>
            <a:r>
              <a:rPr lang="en-US" dirty="0"/>
              <a:t>Lead Hazard Control Process</a:t>
            </a:r>
          </a:p>
          <a:p>
            <a:r>
              <a:rPr lang="en-US" dirty="0"/>
              <a:t>LIRAs and Clearances</a:t>
            </a:r>
          </a:p>
          <a:p>
            <a:r>
              <a:rPr lang="en-US" dirty="0"/>
              <a:t>Creating Scopes of Work</a:t>
            </a:r>
          </a:p>
          <a:p>
            <a:r>
              <a:rPr lang="en-US"/>
              <a:t>Oversight of Lead Work</a:t>
            </a:r>
            <a:endParaRPr lang="en-US" dirty="0"/>
          </a:p>
          <a:p>
            <a:r>
              <a:rPr lang="en-US" dirty="0"/>
              <a:t>Mentoring</a:t>
            </a:r>
          </a:p>
        </p:txBody>
      </p:sp>
    </p:spTree>
    <p:extLst>
      <p:ext uri="{BB962C8B-B14F-4D97-AF65-F5344CB8AC3E}">
        <p14:creationId xmlns:p14="http://schemas.microsoft.com/office/powerpoint/2010/main" val="158096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854" y="865094"/>
            <a:ext cx="7082118" cy="694765"/>
          </a:xfrm>
        </p:spPr>
        <p:txBody>
          <a:bodyPr>
            <a:normAutofit/>
          </a:bodyPr>
          <a:lstStyle/>
          <a:p>
            <a:r>
              <a:rPr lang="en-US" dirty="0"/>
              <a:t>Lead Paint in Old Housing</a:t>
            </a:r>
          </a:p>
        </p:txBody>
      </p:sp>
      <p:sp>
        <p:nvSpPr>
          <p:cNvPr id="3" name="Content Placeholder 2"/>
          <p:cNvSpPr>
            <a:spLocks noGrp="1"/>
          </p:cNvSpPr>
          <p:nvPr>
            <p:ph idx="1"/>
          </p:nvPr>
        </p:nvSpPr>
        <p:spPr>
          <a:xfrm>
            <a:off x="569259" y="2052918"/>
            <a:ext cx="8001000" cy="4021865"/>
          </a:xfrm>
        </p:spPr>
        <p:txBody>
          <a:bodyPr vert="horz" lIns="91440" tIns="45720" rIns="91440" bIns="45720" rtlCol="0" anchor="t">
            <a:normAutofit/>
          </a:bodyPr>
          <a:lstStyle/>
          <a:p>
            <a:r>
              <a:rPr lang="en-US" dirty="0"/>
              <a:t>Lead paint is by far the most common source of lead exposure for children.  </a:t>
            </a:r>
            <a:endParaRPr lang="en-US" sz="1600" dirty="0"/>
          </a:p>
          <a:p>
            <a:r>
              <a:rPr lang="en-US" dirty="0"/>
              <a:t>Up to 80% of lead exposure is from lead paint dust, with about 20% from drinking water and soil. </a:t>
            </a:r>
            <a:endParaRPr lang="en-US" sz="1600" dirty="0"/>
          </a:p>
          <a:p>
            <a:r>
              <a:rPr lang="en-US" dirty="0"/>
              <a:t>Each year, more than 4,800 children in New Jersey are diagnosed with high blood lead levels for the first time.</a:t>
            </a:r>
            <a:endParaRPr lang="en-US" sz="1600" dirty="0"/>
          </a:p>
          <a:p>
            <a:r>
              <a:rPr lang="en-US" dirty="0"/>
              <a:t>Estimates are that up to 50% of current students in Trenton Public Schools have blood lead levels </a:t>
            </a:r>
            <a:r>
              <a:rPr lang="en-US" sz="1600" dirty="0"/>
              <a:t>(2.5 ug/dl +) </a:t>
            </a:r>
            <a:r>
              <a:rPr lang="en-US" dirty="0"/>
              <a:t>that affect their learning, IQ and behavior.</a:t>
            </a:r>
            <a:endParaRPr lang="en-US" dirty="0">
              <a:cs typeface="Arial"/>
            </a:endParaRPr>
          </a:p>
          <a:p>
            <a:endParaRPr lang="en-US" dirty="0"/>
          </a:p>
        </p:txBody>
      </p:sp>
      <p:sp>
        <p:nvSpPr>
          <p:cNvPr id="5" name="Rectangle 4">
            <a:extLst>
              <a:ext uri="{FF2B5EF4-FFF2-40B4-BE49-F238E27FC236}">
                <a16:creationId xmlns:a16="http://schemas.microsoft.com/office/drawing/2014/main" id="{F9E4BD1D-3478-45E8-828B-2ED8DE7359CE}"/>
              </a:ext>
            </a:extLst>
          </p:cNvPr>
          <p:cNvSpPr/>
          <p:nvPr/>
        </p:nvSpPr>
        <p:spPr>
          <a:xfrm>
            <a:off x="0" y="4482"/>
            <a:ext cx="9144000" cy="36755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6" descr="House">
            <a:extLst>
              <a:ext uri="{FF2B5EF4-FFF2-40B4-BE49-F238E27FC236}">
                <a16:creationId xmlns:a16="http://schemas.microsoft.com/office/drawing/2014/main" id="{A89DA675-816B-4911-927A-5ECE8BA13F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530" y="407894"/>
            <a:ext cx="914400" cy="914400"/>
          </a:xfrm>
          <a:prstGeom prst="rect">
            <a:avLst/>
          </a:prstGeom>
        </p:spPr>
      </p:pic>
    </p:spTree>
    <p:extLst>
      <p:ext uri="{BB962C8B-B14F-4D97-AF65-F5344CB8AC3E}">
        <p14:creationId xmlns:p14="http://schemas.microsoft.com/office/powerpoint/2010/main" val="10083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57200"/>
            <a:ext cx="8229600" cy="585996"/>
          </a:xfrm>
        </p:spPr>
        <p:txBody>
          <a:bodyPr>
            <a:normAutofit/>
          </a:bodyPr>
          <a:lstStyle/>
          <a:p>
            <a:pPr algn="ctr"/>
            <a:r>
              <a:rPr lang="en-US" sz="3400"/>
              <a:t>Lead Poisoning Impacts </a:t>
            </a:r>
          </a:p>
        </p:txBody>
      </p:sp>
      <p:sp>
        <p:nvSpPr>
          <p:cNvPr id="6" name="TextBox 5"/>
          <p:cNvSpPr txBox="1"/>
          <p:nvPr/>
        </p:nvSpPr>
        <p:spPr>
          <a:xfrm>
            <a:off x="510988" y="1125071"/>
            <a:ext cx="8229600" cy="584775"/>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i="1"/>
              <a:t>“If you were going to put something in a population to keep them down for generations to come, it would be lead.” -- Dr. Mona Hanna-Attisha, Flint, MI</a:t>
            </a:r>
            <a:endParaRPr lang="en-US" sz="1600"/>
          </a:p>
        </p:txBody>
      </p:sp>
      <p:sp>
        <p:nvSpPr>
          <p:cNvPr id="5" name="TextBox 4">
            <a:extLst>
              <a:ext uri="{FF2B5EF4-FFF2-40B4-BE49-F238E27FC236}">
                <a16:creationId xmlns:a16="http://schemas.microsoft.com/office/drawing/2014/main" id="{50517483-2B6A-4583-A3E4-47AC55A45D76}"/>
              </a:ext>
            </a:extLst>
          </p:cNvPr>
          <p:cNvSpPr txBox="1"/>
          <p:nvPr/>
        </p:nvSpPr>
        <p:spPr>
          <a:xfrm>
            <a:off x="443950" y="2146280"/>
            <a:ext cx="8242850" cy="3785652"/>
          </a:xfrm>
          <a:prstGeom prst="rect">
            <a:avLst/>
          </a:prstGeom>
          <a:noFill/>
          <a:ln w="28575">
            <a:noFill/>
          </a:ln>
        </p:spPr>
        <p:txBody>
          <a:bodyPr wrap="square" rtlCol="0" anchor="t">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effectLst/>
                <a:uLnTx/>
                <a:uFillTx/>
                <a:cs typeface="Arial"/>
              </a:rPr>
              <a:t>Lead-poisoned children are:</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cs typeface="Arial" charset="0"/>
            </a:endParaRPr>
          </a:p>
          <a:p>
            <a:pPr marL="342900" indent="-342900" fontAlgn="base">
              <a:spcBef>
                <a:spcPct val="0"/>
              </a:spcBef>
              <a:spcAft>
                <a:spcPct val="0"/>
              </a:spcAft>
              <a:buFont typeface="Wingdings"/>
              <a:buChar char="Ø"/>
              <a:defRPr/>
            </a:pPr>
            <a:r>
              <a:rPr kumimoji="0" lang="en-US" sz="2400" b="1" i="0" u="none" strike="noStrike" kern="0" cap="none" spc="0" normalizeH="0" baseline="0" noProof="0">
                <a:ln>
                  <a:noFill/>
                </a:ln>
                <a:solidFill>
                  <a:schemeClr val="tx2"/>
                </a:solidFill>
                <a:effectLst/>
                <a:uLnTx/>
                <a:uFillTx/>
                <a:cs typeface="Arial"/>
              </a:rPr>
              <a:t>7x </a:t>
            </a:r>
            <a:r>
              <a:rPr kumimoji="0" lang="en-US" sz="2000" b="1" i="0" u="none" strike="noStrike" kern="0" cap="none" spc="0" normalizeH="0" baseline="0" noProof="0">
                <a:ln>
                  <a:noFill/>
                </a:ln>
                <a:solidFill>
                  <a:schemeClr val="tx2"/>
                </a:solidFill>
                <a:effectLst/>
                <a:uLnTx/>
                <a:uFillTx/>
                <a:cs typeface="Arial"/>
              </a:rPr>
              <a:t>more likely to drop out of school.</a:t>
            </a:r>
            <a:endParaRPr lang="en-US" sz="2000" b="1" i="0" u="none" strike="noStrike" kern="0" cap="none" spc="0" normalizeH="0" baseline="0" noProof="0">
              <a:ln>
                <a:noFill/>
              </a:ln>
              <a:solidFill>
                <a:schemeClr val="tx2"/>
              </a:solidFill>
              <a:effectLst/>
              <a:uLnTx/>
              <a:uFillTx/>
              <a:cs typeface="Arial"/>
            </a:endParaRPr>
          </a:p>
          <a:p>
            <a:pPr marR="0" lvl="0" defTabSz="914400" eaLnBrk="1" fontAlgn="base" latinLnBrk="0" hangingPunct="1">
              <a:lnSpc>
                <a:spcPct val="100000"/>
              </a:lnSpc>
              <a:spcBef>
                <a:spcPct val="0"/>
              </a:spcBef>
              <a:spcAft>
                <a:spcPct val="0"/>
              </a:spcAft>
              <a:buClrTx/>
              <a:buSzTx/>
              <a:tabLst/>
              <a:defRPr/>
            </a:pPr>
            <a:endParaRPr kumimoji="0" lang="en-US" sz="2000" b="1" i="0" u="none" strike="noStrike" kern="0" cap="none" spc="0" normalizeH="0" baseline="0" noProof="0">
              <a:ln>
                <a:noFill/>
              </a:ln>
              <a:effectLst/>
              <a:uLnTx/>
              <a:uFillTx/>
              <a:cs typeface="Arial" charset="0"/>
            </a:endParaRPr>
          </a:p>
          <a:p>
            <a:pPr marL="342900" indent="-342900" fontAlgn="base">
              <a:spcBef>
                <a:spcPct val="0"/>
              </a:spcBef>
              <a:spcAft>
                <a:spcPct val="0"/>
              </a:spcAft>
              <a:buFont typeface="Wingdings" panose="05000000000000000000" pitchFamily="2" charset="2"/>
              <a:buChar char="Ø"/>
              <a:defRPr/>
            </a:pPr>
            <a:r>
              <a:rPr kumimoji="0" lang="en-US" sz="2400" b="1" i="0" u="none" strike="noStrike" kern="0" cap="none" spc="0" normalizeH="0" baseline="0" noProof="0">
                <a:ln>
                  <a:noFill/>
                </a:ln>
                <a:effectLst/>
                <a:uLnTx/>
                <a:uFillTx/>
                <a:cs typeface="Arial"/>
              </a:rPr>
              <a:t>6x </a:t>
            </a:r>
            <a:r>
              <a:rPr kumimoji="0" lang="en-US" sz="2000" b="1" i="0" u="none" strike="noStrike" kern="0" cap="none" spc="0" normalizeH="0" baseline="0" noProof="0">
                <a:ln>
                  <a:noFill/>
                </a:ln>
                <a:effectLst/>
                <a:uLnTx/>
                <a:uFillTx/>
                <a:cs typeface="Arial"/>
              </a:rPr>
              <a:t>more likely to become involved in the juvenile justice system.</a:t>
            </a:r>
            <a:endParaRPr lang="en-US" sz="2000" b="1" i="0" u="none" strike="noStrike" kern="0" cap="none" spc="0" normalizeH="0" baseline="0" noProof="0">
              <a:ln>
                <a:noFill/>
              </a:ln>
              <a:effectLst/>
              <a:uLnTx/>
              <a:uFillTx/>
              <a:cs typeface="Arial"/>
            </a:endParaRPr>
          </a:p>
          <a:p>
            <a:pPr marR="0" lvl="0" defTabSz="914400" eaLnBrk="1" fontAlgn="base" latinLnBrk="0" hangingPunct="1">
              <a:lnSpc>
                <a:spcPct val="100000"/>
              </a:lnSpc>
              <a:spcBef>
                <a:spcPct val="0"/>
              </a:spcBef>
              <a:spcAft>
                <a:spcPct val="0"/>
              </a:spcAft>
              <a:buClrTx/>
              <a:buSzTx/>
              <a:tabLst/>
              <a:defRPr/>
            </a:pPr>
            <a:endParaRPr kumimoji="0" lang="en-US" sz="2000" b="1" i="0" u="none" strike="noStrike" kern="0" cap="none" spc="0" normalizeH="0" baseline="0" noProof="0">
              <a:ln>
                <a:noFill/>
              </a:ln>
              <a:effectLst/>
              <a:uLnTx/>
              <a:uFillTx/>
              <a:cs typeface="Arial" charset="0"/>
            </a:endParaRPr>
          </a:p>
          <a:p>
            <a:pPr marL="342900" indent="-342900" fontAlgn="base">
              <a:spcBef>
                <a:spcPct val="0"/>
              </a:spcBef>
              <a:spcAft>
                <a:spcPct val="0"/>
              </a:spcAft>
              <a:buFont typeface="Wingdings" panose="05000000000000000000" pitchFamily="2" charset="2"/>
              <a:buChar char="Ø"/>
              <a:defRPr/>
            </a:pPr>
            <a:r>
              <a:rPr kumimoji="0" lang="en-US" sz="2400" b="1" i="0" u="none" strike="noStrike" kern="0" cap="none" spc="0" normalizeH="0" baseline="0" noProof="0">
                <a:ln>
                  <a:noFill/>
                </a:ln>
                <a:effectLst/>
                <a:uLnTx/>
                <a:uFillTx/>
                <a:cs typeface="Arial"/>
              </a:rPr>
              <a:t>30% more likely to fail </a:t>
            </a:r>
            <a:r>
              <a:rPr kumimoji="0" lang="en-US" sz="2000" b="1" i="0" u="none" strike="noStrike" kern="0" cap="none" spc="0" normalizeH="0" baseline="0" noProof="0">
                <a:ln>
                  <a:noFill/>
                </a:ln>
                <a:effectLst/>
                <a:uLnTx/>
                <a:uFillTx/>
                <a:cs typeface="Arial"/>
              </a:rPr>
              <a:t>3rd grade reading and math tests.</a:t>
            </a:r>
            <a:r>
              <a:rPr lang="en-US" sz="2000" b="1" kern="0">
                <a:cs typeface="Arial"/>
              </a:rPr>
              <a:t> </a:t>
            </a:r>
            <a:endParaRPr lang="en-US" sz="2000" b="1" i="0" u="none" strike="noStrike" kern="0" cap="none" spc="0" normalizeH="0" baseline="0" noProof="0">
              <a:ln>
                <a:noFill/>
              </a:ln>
              <a:effectLst/>
              <a:uLnTx/>
              <a:uFillTx/>
              <a:cs typeface="Arial" charset="0"/>
            </a:endParaRPr>
          </a:p>
          <a:p>
            <a:pPr marR="0" lvl="0" defTabSz="914400" eaLnBrk="1" fontAlgn="base" latinLnBrk="0" hangingPunct="1">
              <a:lnSpc>
                <a:spcPct val="100000"/>
              </a:lnSpc>
              <a:spcBef>
                <a:spcPct val="0"/>
              </a:spcBef>
              <a:spcAft>
                <a:spcPct val="0"/>
              </a:spcAft>
              <a:buClrTx/>
              <a:buSzTx/>
              <a:tabLst/>
              <a:defRPr/>
            </a:pPr>
            <a:endParaRPr kumimoji="0" lang="en-US" sz="2000" b="1" i="0" u="none" strike="noStrike" kern="0" cap="none" spc="0" normalizeH="0" baseline="0" noProof="0">
              <a:ln>
                <a:noFill/>
              </a:ln>
              <a:effectLst/>
              <a:uLnTx/>
              <a:uFillTx/>
              <a:cs typeface="Arial" charset="0"/>
            </a:endParaRPr>
          </a:p>
          <a:p>
            <a:pPr marL="342900" indent="-342900" fontAlgn="base">
              <a:spcBef>
                <a:spcPct val="0"/>
              </a:spcBef>
              <a:spcAft>
                <a:spcPct val="0"/>
              </a:spcAft>
              <a:buFont typeface="Wingdings" panose="05000000000000000000" pitchFamily="2" charset="2"/>
              <a:buChar char="Ø"/>
            </a:pPr>
            <a:r>
              <a:rPr lang="en-US" sz="2000" b="1" kern="0">
                <a:cs typeface="Arial"/>
              </a:rPr>
              <a:t>Lead exposure explains </a:t>
            </a:r>
            <a:r>
              <a:rPr lang="en-US" sz="2400" b="1" kern="0">
                <a:cs typeface="Arial"/>
              </a:rPr>
              <a:t>37-76%</a:t>
            </a:r>
            <a:r>
              <a:rPr lang="en-US" sz="2000" b="1" kern="0">
                <a:cs typeface="Arial"/>
              </a:rPr>
              <a:t> of the racial disparities in educational test scores. </a:t>
            </a:r>
            <a:endParaRPr lang="en-US" sz="2000" b="1" i="0" u="none" strike="noStrike" kern="0" cap="none" spc="0" normalizeH="0" baseline="0" noProof="0">
              <a:ln>
                <a:noFill/>
              </a:ln>
              <a:effectLst/>
              <a:uLnTx/>
              <a:uFillTx/>
              <a:cs typeface="Arial" charset="0"/>
            </a:endParaRPr>
          </a:p>
        </p:txBody>
      </p:sp>
      <p:sp>
        <p:nvSpPr>
          <p:cNvPr id="3" name="Rectangle 2">
            <a:extLst>
              <a:ext uri="{FF2B5EF4-FFF2-40B4-BE49-F238E27FC236}">
                <a16:creationId xmlns:a16="http://schemas.microsoft.com/office/drawing/2014/main" id="{2BFD4458-BCEF-48C7-B9C4-099AB3DF671B}"/>
              </a:ext>
            </a:extLst>
          </p:cNvPr>
          <p:cNvSpPr/>
          <p:nvPr/>
        </p:nvSpPr>
        <p:spPr>
          <a:xfrm>
            <a:off x="0" y="4482"/>
            <a:ext cx="9144000" cy="36755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399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90A6-F091-6CF3-9200-100D575B1C80}"/>
              </a:ext>
            </a:extLst>
          </p:cNvPr>
          <p:cNvSpPr>
            <a:spLocks noGrp="1"/>
          </p:cNvSpPr>
          <p:nvPr>
            <p:ph type="title"/>
          </p:nvPr>
        </p:nvSpPr>
        <p:spPr/>
        <p:txBody>
          <a:bodyPr/>
          <a:lstStyle/>
          <a:p>
            <a:r>
              <a:rPr lang="en-US" dirty="0"/>
              <a:t>What do we do now?!</a:t>
            </a:r>
          </a:p>
        </p:txBody>
      </p:sp>
      <p:sp>
        <p:nvSpPr>
          <p:cNvPr id="3" name="Content Placeholder 2">
            <a:extLst>
              <a:ext uri="{FF2B5EF4-FFF2-40B4-BE49-F238E27FC236}">
                <a16:creationId xmlns:a16="http://schemas.microsoft.com/office/drawing/2014/main" id="{E87D5A4C-F1AC-B15D-690A-280B0E597A58}"/>
              </a:ext>
            </a:extLst>
          </p:cNvPr>
          <p:cNvSpPr>
            <a:spLocks noGrp="1"/>
          </p:cNvSpPr>
          <p:nvPr>
            <p:ph idx="1"/>
          </p:nvPr>
        </p:nvSpPr>
        <p:spPr>
          <a:xfrm>
            <a:off x="884583" y="2015733"/>
            <a:ext cx="7553739" cy="3450613"/>
          </a:xfrm>
        </p:spPr>
        <p:txBody>
          <a:bodyPr>
            <a:normAutofit/>
          </a:bodyPr>
          <a:lstStyle/>
          <a:p>
            <a:pPr>
              <a:buFont typeface="Wingdings" pitchFamily="2" charset="2"/>
              <a:buChar char="q"/>
            </a:pPr>
            <a:r>
              <a:rPr lang="en-US" dirty="0"/>
              <a:t> Send Documentation to DCA and LRAP SAGE Budget – 2 mins</a:t>
            </a:r>
          </a:p>
          <a:p>
            <a:pPr>
              <a:buFont typeface="Wingdings" pitchFamily="2" charset="2"/>
              <a:buChar char="q"/>
            </a:pPr>
            <a:r>
              <a:rPr lang="en-US" dirty="0"/>
              <a:t> Complete staff training – 3 mins.</a:t>
            </a:r>
          </a:p>
          <a:p>
            <a:pPr>
              <a:buFont typeface="Wingdings" pitchFamily="2" charset="2"/>
              <a:buChar char="q"/>
            </a:pPr>
            <a:r>
              <a:rPr lang="en-US" dirty="0"/>
              <a:t> Fill Staff Positions – 5 mins.</a:t>
            </a:r>
          </a:p>
          <a:p>
            <a:pPr>
              <a:buFont typeface="Wingdings" pitchFamily="2" charset="2"/>
              <a:buChar char="q"/>
            </a:pPr>
            <a:r>
              <a:rPr lang="en-US" dirty="0"/>
              <a:t> Begin Outreach and Application Qualification – 10 mins.</a:t>
            </a:r>
          </a:p>
          <a:p>
            <a:pPr>
              <a:buFont typeface="Wingdings" pitchFamily="2" charset="2"/>
              <a:buChar char="q"/>
            </a:pPr>
            <a:r>
              <a:rPr lang="en-US" dirty="0"/>
              <a:t> RFQ for Lead Contractor Pool – 15 mins.</a:t>
            </a:r>
          </a:p>
          <a:p>
            <a:pPr>
              <a:buFont typeface="Wingdings" pitchFamily="2" charset="2"/>
              <a:buChar char="q"/>
            </a:pPr>
            <a:r>
              <a:rPr lang="en-US" dirty="0"/>
              <a:t> Assessing Homes for Lead – 7 mins.</a:t>
            </a:r>
          </a:p>
          <a:p>
            <a:pPr>
              <a:buFont typeface="Wingdings" pitchFamily="2" charset="2"/>
              <a:buChar char="q"/>
            </a:pPr>
            <a:r>
              <a:rPr lang="en-US" dirty="0"/>
              <a:t> Final Questions and Next Steps – 10 mins.</a:t>
            </a:r>
          </a:p>
          <a:p>
            <a:endParaRPr lang="en-US" dirty="0"/>
          </a:p>
        </p:txBody>
      </p:sp>
    </p:spTree>
    <p:extLst>
      <p:ext uri="{BB962C8B-B14F-4D97-AF65-F5344CB8AC3E}">
        <p14:creationId xmlns:p14="http://schemas.microsoft.com/office/powerpoint/2010/main" val="241401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7C0D-5E77-56D9-C7AC-EA4ED637BC09}"/>
              </a:ext>
            </a:extLst>
          </p:cNvPr>
          <p:cNvSpPr>
            <a:spLocks noGrp="1"/>
          </p:cNvSpPr>
          <p:nvPr>
            <p:ph type="title"/>
          </p:nvPr>
        </p:nvSpPr>
        <p:spPr/>
        <p:txBody>
          <a:bodyPr/>
          <a:lstStyle/>
          <a:p>
            <a:r>
              <a:rPr lang="en-US" dirty="0"/>
              <a:t>Complete </a:t>
            </a:r>
            <a:r>
              <a:rPr lang="en-US" dirty="0" err="1"/>
              <a:t>Lrap</a:t>
            </a:r>
            <a:r>
              <a:rPr lang="en-US" dirty="0"/>
              <a:t> application	</a:t>
            </a:r>
          </a:p>
        </p:txBody>
      </p:sp>
      <p:sp>
        <p:nvSpPr>
          <p:cNvPr id="3" name="Content Placeholder 2">
            <a:extLst>
              <a:ext uri="{FF2B5EF4-FFF2-40B4-BE49-F238E27FC236}">
                <a16:creationId xmlns:a16="http://schemas.microsoft.com/office/drawing/2014/main" id="{FCB2B78A-B489-754C-355B-FF19E5870145}"/>
              </a:ext>
            </a:extLst>
          </p:cNvPr>
          <p:cNvSpPr>
            <a:spLocks noGrp="1"/>
          </p:cNvSpPr>
          <p:nvPr>
            <p:ph idx="1"/>
          </p:nvPr>
        </p:nvSpPr>
        <p:spPr/>
        <p:txBody>
          <a:bodyPr/>
          <a:lstStyle/>
          <a:p>
            <a:r>
              <a:rPr lang="en-US" dirty="0"/>
              <a:t>Provide all documentation to DCA to fully execute grant</a:t>
            </a:r>
          </a:p>
          <a:p>
            <a:r>
              <a:rPr lang="en-US" dirty="0"/>
              <a:t>Revise DCA provided budget (document)</a:t>
            </a:r>
          </a:p>
          <a:p>
            <a:pPr marL="457200" lvl="1" indent="0">
              <a:buNone/>
            </a:pPr>
            <a:r>
              <a:rPr lang="en-US" dirty="0"/>
              <a:t>Admin: $200,000</a:t>
            </a:r>
          </a:p>
          <a:p>
            <a:pPr marL="457200" lvl="1" indent="0">
              <a:buNone/>
            </a:pPr>
            <a:r>
              <a:rPr lang="en-US" dirty="0"/>
              <a:t>Program Support/Program Staffing: $500,000</a:t>
            </a:r>
          </a:p>
          <a:p>
            <a:pPr marL="457200" lvl="1" indent="0">
              <a:buNone/>
            </a:pPr>
            <a:r>
              <a:rPr lang="en-US" dirty="0"/>
              <a:t>Lead Remediation/Abatement: $1,300,000</a:t>
            </a:r>
          </a:p>
        </p:txBody>
      </p:sp>
    </p:spTree>
    <p:extLst>
      <p:ext uri="{BB962C8B-B14F-4D97-AF65-F5344CB8AC3E}">
        <p14:creationId xmlns:p14="http://schemas.microsoft.com/office/powerpoint/2010/main" val="406577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F996-2BCB-D0C4-FE9D-70186FA53FCB}"/>
              </a:ext>
            </a:extLst>
          </p:cNvPr>
          <p:cNvSpPr>
            <a:spLocks noGrp="1"/>
          </p:cNvSpPr>
          <p:nvPr>
            <p:ph type="title"/>
          </p:nvPr>
        </p:nvSpPr>
        <p:spPr/>
        <p:txBody>
          <a:bodyPr>
            <a:normAutofit/>
          </a:bodyPr>
          <a:lstStyle/>
          <a:p>
            <a:r>
              <a:rPr lang="en-US" dirty="0"/>
              <a:t>Complete staff training and staffing </a:t>
            </a:r>
          </a:p>
        </p:txBody>
      </p:sp>
      <p:sp>
        <p:nvSpPr>
          <p:cNvPr id="3" name="Content Placeholder 2">
            <a:extLst>
              <a:ext uri="{FF2B5EF4-FFF2-40B4-BE49-F238E27FC236}">
                <a16:creationId xmlns:a16="http://schemas.microsoft.com/office/drawing/2014/main" id="{BF9C4052-3910-734D-7B23-855B05223DF3}"/>
              </a:ext>
            </a:extLst>
          </p:cNvPr>
          <p:cNvSpPr>
            <a:spLocks noGrp="1"/>
          </p:cNvSpPr>
          <p:nvPr>
            <p:ph idx="1"/>
          </p:nvPr>
        </p:nvSpPr>
        <p:spPr/>
        <p:txBody>
          <a:bodyPr>
            <a:normAutofit/>
          </a:bodyPr>
          <a:lstStyle/>
          <a:p>
            <a:r>
              <a:rPr lang="en-US" dirty="0">
                <a:latin typeface="Times New Roman"/>
                <a:cs typeface="Times New Roman"/>
              </a:rPr>
              <a:t>All staff must at a minimum complete Healthy Homes for Community Health Worker and EPA RRP.  If you need support to complete, email Emily.  </a:t>
            </a:r>
            <a:r>
              <a:rPr lang="en-US" dirty="0" err="1">
                <a:latin typeface="Times New Roman"/>
                <a:cs typeface="Times New Roman"/>
              </a:rPr>
              <a:t>epuskar@isles.org</a:t>
            </a:r>
            <a:endParaRPr lang="en-US" dirty="0">
              <a:latin typeface="Times New Roman"/>
              <a:cs typeface="Times New Roman"/>
            </a:endParaRPr>
          </a:p>
          <a:p>
            <a:r>
              <a:rPr lang="en-US" dirty="0">
                <a:latin typeface="Times New Roman"/>
                <a:cs typeface="Times New Roman"/>
              </a:rPr>
              <a:t>HESWAP and online CMA from DCA</a:t>
            </a:r>
          </a:p>
          <a:p>
            <a:pPr marL="0" indent="0">
              <a:buNone/>
            </a:pPr>
            <a:endParaRPr lang="en-US" dirty="0"/>
          </a:p>
        </p:txBody>
      </p:sp>
    </p:spTree>
    <p:extLst>
      <p:ext uri="{BB962C8B-B14F-4D97-AF65-F5344CB8AC3E}">
        <p14:creationId xmlns:p14="http://schemas.microsoft.com/office/powerpoint/2010/main" val="44140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F738-5309-4F2B-3775-356DE29764BA}"/>
              </a:ext>
            </a:extLst>
          </p:cNvPr>
          <p:cNvSpPr>
            <a:spLocks noGrp="1"/>
          </p:cNvSpPr>
          <p:nvPr>
            <p:ph type="title"/>
          </p:nvPr>
        </p:nvSpPr>
        <p:spPr/>
        <p:txBody>
          <a:bodyPr/>
          <a:lstStyle/>
          <a:p>
            <a:r>
              <a:rPr lang="en-US" dirty="0"/>
              <a:t>Staffing</a:t>
            </a:r>
          </a:p>
        </p:txBody>
      </p:sp>
      <p:sp>
        <p:nvSpPr>
          <p:cNvPr id="3" name="Content Placeholder 2">
            <a:extLst>
              <a:ext uri="{FF2B5EF4-FFF2-40B4-BE49-F238E27FC236}">
                <a16:creationId xmlns:a16="http://schemas.microsoft.com/office/drawing/2014/main" id="{51139BB6-B085-7C2F-69B7-86CD2D5A634E}"/>
              </a:ext>
            </a:extLst>
          </p:cNvPr>
          <p:cNvSpPr>
            <a:spLocks noGrp="1"/>
          </p:cNvSpPr>
          <p:nvPr>
            <p:ph idx="1"/>
          </p:nvPr>
        </p:nvSpPr>
        <p:spPr/>
        <p:txBody>
          <a:bodyPr>
            <a:normAutofit/>
          </a:bodyPr>
          <a:lstStyle/>
          <a:p>
            <a:pPr marL="0" indent="0">
              <a:buNone/>
            </a:pPr>
            <a:r>
              <a:rPr lang="en-US" dirty="0">
                <a:latin typeface="Times New Roman"/>
                <a:cs typeface="Times New Roman"/>
              </a:rPr>
              <a:t>An ideal staff configuration would be:</a:t>
            </a:r>
            <a:endParaRPr lang="en-US" dirty="0"/>
          </a:p>
          <a:p>
            <a:pPr>
              <a:lnSpc>
                <a:spcPct val="100000"/>
              </a:lnSpc>
            </a:pPr>
            <a:r>
              <a:rPr lang="en-US" dirty="0">
                <a:latin typeface="Times New Roman"/>
                <a:cs typeface="Times New Roman"/>
              </a:rPr>
              <a:t>Lead Manager (PT)</a:t>
            </a:r>
            <a:endParaRPr lang="en-US" dirty="0"/>
          </a:p>
          <a:p>
            <a:pPr>
              <a:lnSpc>
                <a:spcPct val="100000"/>
              </a:lnSpc>
            </a:pPr>
            <a:r>
              <a:rPr lang="en-US" dirty="0">
                <a:latin typeface="Times New Roman"/>
                <a:cs typeface="Times New Roman"/>
              </a:rPr>
              <a:t>Lead Project Coordinator</a:t>
            </a:r>
            <a:endParaRPr lang="en-US" dirty="0"/>
          </a:p>
          <a:p>
            <a:pPr>
              <a:lnSpc>
                <a:spcPct val="100000"/>
              </a:lnSpc>
            </a:pPr>
            <a:r>
              <a:rPr lang="en-US" dirty="0">
                <a:latin typeface="Times New Roman"/>
                <a:cs typeface="Times New Roman"/>
              </a:rPr>
              <a:t>Lead Outreach/Intake Assistant</a:t>
            </a:r>
            <a:endParaRPr lang="en-US" dirty="0"/>
          </a:p>
          <a:p>
            <a:pPr>
              <a:lnSpc>
                <a:spcPct val="100000"/>
              </a:lnSpc>
            </a:pPr>
            <a:r>
              <a:rPr lang="en-US" dirty="0">
                <a:solidFill>
                  <a:srgbClr val="7030A0"/>
                </a:solidFill>
                <a:latin typeface="Times New Roman"/>
                <a:cs typeface="Times New Roman"/>
              </a:rPr>
              <a:t>Lead Construction Manager (LCM) – Required</a:t>
            </a:r>
          </a:p>
          <a:p>
            <a:pPr lvl="1">
              <a:lnSpc>
                <a:spcPct val="100000"/>
              </a:lnSpc>
            </a:pPr>
            <a:r>
              <a:rPr lang="en-US" dirty="0">
                <a:solidFill>
                  <a:srgbClr val="7030A0"/>
                </a:solidFill>
                <a:latin typeface="Times New Roman"/>
                <a:cs typeface="Times New Roman"/>
              </a:rPr>
              <a:t>Knowledge of construction</a:t>
            </a:r>
          </a:p>
          <a:p>
            <a:pPr lvl="1">
              <a:lnSpc>
                <a:spcPct val="100000"/>
              </a:lnSpc>
            </a:pPr>
            <a:r>
              <a:rPr lang="en-US" dirty="0">
                <a:solidFill>
                  <a:srgbClr val="7030A0"/>
                </a:solidFill>
                <a:latin typeface="Times New Roman"/>
                <a:cs typeface="Times New Roman"/>
              </a:rPr>
              <a:t>Knowledge of lead</a:t>
            </a:r>
          </a:p>
          <a:p>
            <a:pPr lvl="1">
              <a:lnSpc>
                <a:spcPct val="100000"/>
              </a:lnSpc>
            </a:pPr>
            <a:r>
              <a:rPr lang="en-US" dirty="0">
                <a:solidFill>
                  <a:srgbClr val="7030A0"/>
                </a:solidFill>
                <a:latin typeface="Times New Roman"/>
                <a:cs typeface="Times New Roman"/>
              </a:rPr>
              <a:t>Ability to coordinate work with subcontractors and residents</a:t>
            </a:r>
            <a:endParaRPr lang="en-US" dirty="0">
              <a:solidFill>
                <a:srgbClr val="7030A0"/>
              </a:solidFill>
            </a:endParaRPr>
          </a:p>
          <a:p>
            <a:endParaRPr lang="en-US" dirty="0"/>
          </a:p>
        </p:txBody>
      </p:sp>
    </p:spTree>
    <p:extLst>
      <p:ext uri="{BB962C8B-B14F-4D97-AF65-F5344CB8AC3E}">
        <p14:creationId xmlns:p14="http://schemas.microsoft.com/office/powerpoint/2010/main" val="275665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D2BA-B93E-E8B3-3A76-012AB841B9F0}"/>
              </a:ext>
            </a:extLst>
          </p:cNvPr>
          <p:cNvSpPr>
            <a:spLocks noGrp="1"/>
          </p:cNvSpPr>
          <p:nvPr>
            <p:ph type="title"/>
          </p:nvPr>
        </p:nvSpPr>
        <p:spPr/>
        <p:txBody>
          <a:bodyPr/>
          <a:lstStyle/>
          <a:p>
            <a:r>
              <a:rPr lang="en-US" dirty="0"/>
              <a:t>Outreach &amp; Coordination</a:t>
            </a:r>
          </a:p>
        </p:txBody>
      </p:sp>
      <p:sp>
        <p:nvSpPr>
          <p:cNvPr id="3" name="Content Placeholder 2">
            <a:extLst>
              <a:ext uri="{FF2B5EF4-FFF2-40B4-BE49-F238E27FC236}">
                <a16:creationId xmlns:a16="http://schemas.microsoft.com/office/drawing/2014/main" id="{9796F530-6A19-326F-165B-DA7227D4C323}"/>
              </a:ext>
            </a:extLst>
          </p:cNvPr>
          <p:cNvSpPr>
            <a:spLocks noGrp="1"/>
          </p:cNvSpPr>
          <p:nvPr>
            <p:ph idx="1"/>
          </p:nvPr>
        </p:nvSpPr>
        <p:spPr/>
        <p:txBody>
          <a:bodyPr/>
          <a:lstStyle/>
          <a:p>
            <a:r>
              <a:rPr lang="en-US" dirty="0"/>
              <a:t>Standard outreach or identifying existing clients for work.</a:t>
            </a:r>
          </a:p>
          <a:p>
            <a:r>
              <a:rPr lang="en-US" dirty="0"/>
              <a:t>"Non-standard outreach" with messaging around windows and repairs, not lead safety.</a:t>
            </a:r>
          </a:p>
          <a:p>
            <a:r>
              <a:rPr lang="en-US" dirty="0"/>
              <a:t>Contact municipality on Lead Safe Certificate units.</a:t>
            </a:r>
          </a:p>
          <a:p>
            <a:r>
              <a:rPr lang="en-US" dirty="0"/>
              <a:t>Abatements from DOH.</a:t>
            </a:r>
          </a:p>
          <a:p>
            <a:r>
              <a:rPr lang="en-US" dirty="0"/>
              <a:t>Coordinate with other "lead agencies" in your county.</a:t>
            </a:r>
          </a:p>
          <a:p>
            <a:endParaRPr lang="en-US" dirty="0"/>
          </a:p>
        </p:txBody>
      </p:sp>
    </p:spTree>
    <p:extLst>
      <p:ext uri="{BB962C8B-B14F-4D97-AF65-F5344CB8AC3E}">
        <p14:creationId xmlns:p14="http://schemas.microsoft.com/office/powerpoint/2010/main" val="2270291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0CC6CF-A57F-C89A-E9F9-50A1ADF058C2}"/>
              </a:ext>
            </a:extLst>
          </p:cNvPr>
          <p:cNvPicPr>
            <a:picLocks noChangeAspect="1"/>
          </p:cNvPicPr>
          <p:nvPr/>
        </p:nvPicPr>
        <p:blipFill>
          <a:blip r:embed="rId2"/>
          <a:stretch>
            <a:fillRect/>
          </a:stretch>
        </p:blipFill>
        <p:spPr>
          <a:xfrm>
            <a:off x="100385" y="795601"/>
            <a:ext cx="2847110" cy="4400079"/>
          </a:xfrm>
          <a:prstGeom prst="rect">
            <a:avLst/>
          </a:prstGeom>
        </p:spPr>
      </p:pic>
      <p:pic>
        <p:nvPicPr>
          <p:cNvPr id="11" name="Picture 10">
            <a:extLst>
              <a:ext uri="{FF2B5EF4-FFF2-40B4-BE49-F238E27FC236}">
                <a16:creationId xmlns:a16="http://schemas.microsoft.com/office/drawing/2014/main" id="{4A48B887-9A9A-FE44-A23C-0C54FD9ACEC2}"/>
              </a:ext>
            </a:extLst>
          </p:cNvPr>
          <p:cNvPicPr>
            <a:picLocks noChangeAspect="1"/>
          </p:cNvPicPr>
          <p:nvPr/>
        </p:nvPicPr>
        <p:blipFill>
          <a:blip r:embed="rId3"/>
          <a:stretch>
            <a:fillRect/>
          </a:stretch>
        </p:blipFill>
        <p:spPr>
          <a:xfrm>
            <a:off x="2993198" y="795601"/>
            <a:ext cx="3235824" cy="4400079"/>
          </a:xfrm>
          <a:prstGeom prst="rect">
            <a:avLst/>
          </a:prstGeom>
        </p:spPr>
      </p:pic>
      <p:pic>
        <p:nvPicPr>
          <p:cNvPr id="13" name="Picture 12">
            <a:extLst>
              <a:ext uri="{FF2B5EF4-FFF2-40B4-BE49-F238E27FC236}">
                <a16:creationId xmlns:a16="http://schemas.microsoft.com/office/drawing/2014/main" id="{6A6F2D39-49B5-17DC-2DB1-5E44B25190D4}"/>
              </a:ext>
            </a:extLst>
          </p:cNvPr>
          <p:cNvPicPr>
            <a:picLocks noChangeAspect="1"/>
          </p:cNvPicPr>
          <p:nvPr/>
        </p:nvPicPr>
        <p:blipFill>
          <a:blip r:embed="rId4"/>
          <a:stretch>
            <a:fillRect/>
          </a:stretch>
        </p:blipFill>
        <p:spPr>
          <a:xfrm>
            <a:off x="6150802" y="767655"/>
            <a:ext cx="2883274" cy="2227985"/>
          </a:xfrm>
          <a:prstGeom prst="rect">
            <a:avLst/>
          </a:prstGeom>
        </p:spPr>
      </p:pic>
      <p:pic>
        <p:nvPicPr>
          <p:cNvPr id="15" name="Picture 14">
            <a:extLst>
              <a:ext uri="{FF2B5EF4-FFF2-40B4-BE49-F238E27FC236}">
                <a16:creationId xmlns:a16="http://schemas.microsoft.com/office/drawing/2014/main" id="{29CB3D40-269A-56B6-0878-F5ACB59713C3}"/>
              </a:ext>
            </a:extLst>
          </p:cNvPr>
          <p:cNvPicPr>
            <a:picLocks noChangeAspect="1"/>
          </p:cNvPicPr>
          <p:nvPr/>
        </p:nvPicPr>
        <p:blipFill>
          <a:blip r:embed="rId5"/>
          <a:stretch>
            <a:fillRect/>
          </a:stretch>
        </p:blipFill>
        <p:spPr>
          <a:xfrm>
            <a:off x="6196508" y="2995640"/>
            <a:ext cx="2837568" cy="2200039"/>
          </a:xfrm>
          <a:prstGeom prst="rect">
            <a:avLst/>
          </a:prstGeom>
        </p:spPr>
      </p:pic>
      <p:sp>
        <p:nvSpPr>
          <p:cNvPr id="16" name="TextBox 15">
            <a:extLst>
              <a:ext uri="{FF2B5EF4-FFF2-40B4-BE49-F238E27FC236}">
                <a16:creationId xmlns:a16="http://schemas.microsoft.com/office/drawing/2014/main" id="{5146DEFE-0085-700E-B82E-B174BEAA17AE}"/>
              </a:ext>
            </a:extLst>
          </p:cNvPr>
          <p:cNvSpPr txBox="1"/>
          <p:nvPr/>
        </p:nvSpPr>
        <p:spPr>
          <a:xfrm>
            <a:off x="3305222" y="145887"/>
            <a:ext cx="2628439" cy="523220"/>
          </a:xfrm>
          <a:prstGeom prst="rect">
            <a:avLst/>
          </a:prstGeom>
          <a:noFill/>
        </p:spPr>
        <p:txBody>
          <a:bodyPr wrap="square" rtlCol="0">
            <a:spAutoFit/>
          </a:bodyPr>
          <a:lstStyle/>
          <a:p>
            <a:r>
              <a:rPr lang="en-US" sz="2800" dirty="0"/>
              <a:t>Lead Marketing</a:t>
            </a:r>
          </a:p>
        </p:txBody>
      </p:sp>
    </p:spTree>
    <p:extLst>
      <p:ext uri="{BB962C8B-B14F-4D97-AF65-F5344CB8AC3E}">
        <p14:creationId xmlns:p14="http://schemas.microsoft.com/office/powerpoint/2010/main" val="244164190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17564F971DBA4EA3907F1A143E4B1D" ma:contentTypeVersion="11" ma:contentTypeDescription="Create a new document." ma:contentTypeScope="" ma:versionID="d80be39393e43d19af15eaf2bdfaf6dc">
  <xsd:schema xmlns:xsd="http://www.w3.org/2001/XMLSchema" xmlns:xs="http://www.w3.org/2001/XMLSchema" xmlns:p="http://schemas.microsoft.com/office/2006/metadata/properties" xmlns:ns3="5fc0844f-4d56-48a4-9a88-001c8a89cbc8" xmlns:ns4="47575355-b3d5-4644-9133-b028de3d381e" targetNamespace="http://schemas.microsoft.com/office/2006/metadata/properties" ma:root="true" ma:fieldsID="8791e37c34f924aff4ce01bd2abb81b5" ns3:_="" ns4:_="">
    <xsd:import namespace="5fc0844f-4d56-48a4-9a88-001c8a89cbc8"/>
    <xsd:import namespace="47575355-b3d5-4644-9133-b028de3d381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c0844f-4d56-48a4-9a88-001c8a89cb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575355-b3d5-4644-9133-b028de3d381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166701-ED78-4124-8109-7C3CC0C19A0D}">
  <ds:schemaRefs>
    <ds:schemaRef ds:uri="5fc0844f-4d56-48a4-9a88-001c8a89cbc8"/>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schemas.microsoft.com/office/2006/documentManagement/types"/>
    <ds:schemaRef ds:uri="47575355-b3d5-4644-9133-b028de3d381e"/>
    <ds:schemaRef ds:uri="http://purl.org/dc/dcmitype/"/>
    <ds:schemaRef ds:uri="http://purl.org/dc/terms/"/>
  </ds:schemaRefs>
</ds:datastoreItem>
</file>

<file path=customXml/itemProps2.xml><?xml version="1.0" encoding="utf-8"?>
<ds:datastoreItem xmlns:ds="http://schemas.openxmlformats.org/officeDocument/2006/customXml" ds:itemID="{278A1C38-7E0B-4514-B902-0E01B0203F57}">
  <ds:schemaRefs>
    <ds:schemaRef ds:uri="http://schemas.microsoft.com/sharepoint/v3/contenttype/forms"/>
  </ds:schemaRefs>
</ds:datastoreItem>
</file>

<file path=customXml/itemProps3.xml><?xml version="1.0" encoding="utf-8"?>
<ds:datastoreItem xmlns:ds="http://schemas.openxmlformats.org/officeDocument/2006/customXml" ds:itemID="{CF42BDE0-1D4D-4270-BBD0-2F8030B9CF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c0844f-4d56-48a4-9a88-001c8a89cbc8"/>
    <ds:schemaRef ds:uri="47575355-b3d5-4644-9133-b028de3d38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8513</TotalTime>
  <Words>986</Words>
  <Application>Microsoft Macintosh PowerPoint</Application>
  <PresentationFormat>On-screen Show (4:3)</PresentationFormat>
  <Paragraphs>108</Paragraphs>
  <Slides>15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Gill Sans MT</vt:lpstr>
      <vt:lpstr>Times New Roman</vt:lpstr>
      <vt:lpstr>Wingdings</vt:lpstr>
      <vt:lpstr>Gallery</vt:lpstr>
      <vt:lpstr>Lead Agency Workshop #1: Getting Started</vt:lpstr>
      <vt:lpstr>Lead Paint in Old Housing</vt:lpstr>
      <vt:lpstr>Lead Poisoning Impacts </vt:lpstr>
      <vt:lpstr>What do we do now?!</vt:lpstr>
      <vt:lpstr>Complete Lrap application </vt:lpstr>
      <vt:lpstr>Complete staff training and staffing </vt:lpstr>
      <vt:lpstr>Staffing</vt:lpstr>
      <vt:lpstr>Outreach &amp; Coordination</vt:lpstr>
      <vt:lpstr>PowerPoint Presentation</vt:lpstr>
      <vt:lpstr>Qualifying Applicants</vt:lpstr>
      <vt:lpstr>RFQ for Contractor</vt:lpstr>
      <vt:lpstr>PowerPoint Presentation</vt:lpstr>
      <vt:lpstr>Assessing Homes for Lead</vt:lpstr>
      <vt:lpstr>Documents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Barbora Hroncova</dc:creator>
  <cp:lastModifiedBy>Peter Rose</cp:lastModifiedBy>
  <cp:revision>362</cp:revision>
  <dcterms:created xsi:type="dcterms:W3CDTF">2020-03-30T15:55:26Z</dcterms:created>
  <dcterms:modified xsi:type="dcterms:W3CDTF">2024-06-27T19:43:02Z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0x010100B217564F971DBA4EA3907F1A143E4B1D</vt:lpwstr>
  </property>
</Properties>
</file>